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256" r:id="rId2"/>
    <p:sldId id="258" r:id="rId3"/>
    <p:sldId id="287" r:id="rId4"/>
    <p:sldId id="260" r:id="rId5"/>
    <p:sldId id="263" r:id="rId6"/>
    <p:sldId id="264" r:id="rId7"/>
    <p:sldId id="286" r:id="rId8"/>
    <p:sldId id="274" r:id="rId9"/>
    <p:sldId id="257" r:id="rId10"/>
    <p:sldId id="259" r:id="rId11"/>
    <p:sldId id="288" r:id="rId12"/>
    <p:sldId id="270" r:id="rId13"/>
    <p:sldId id="289" r:id="rId14"/>
    <p:sldId id="290" r:id="rId15"/>
    <p:sldId id="291" r:id="rId16"/>
    <p:sldId id="292" r:id="rId17"/>
    <p:sldId id="293" r:id="rId18"/>
    <p:sldId id="279"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Krona One" panose="020B0604020202020204" charset="0"/>
      <p:regular r:id="rId25"/>
    </p:embeddedFont>
    <p:embeddedFont>
      <p:font typeface="Miriam Libre" panose="00000500000000000000" pitchFamily="2" charset="-79"/>
      <p:regular r:id="rId26"/>
      <p:bold r:id="rId27"/>
    </p:embeddedFont>
    <p:embeddedFont>
      <p:font typeface="Roboto Condensed Light" panose="02000000000000000000"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5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330" autoAdjust="0"/>
  </p:normalViewPr>
  <p:slideViewPr>
    <p:cSldViewPr snapToGrid="0">
      <p:cViewPr varScale="1">
        <p:scale>
          <a:sx n="104" d="100"/>
          <a:sy n="104" d="100"/>
        </p:scale>
        <p:origin x="99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000" dirty="0"/>
              <a:t>Hello and Welcome! We are</a:t>
            </a:r>
            <a:r>
              <a:rPr lang="en-US" sz="1000" baseline="0" dirty="0"/>
              <a:t> so exacted to be here with you all today.  </a:t>
            </a:r>
            <a:r>
              <a:rPr lang="en-US" sz="1000" dirty="0"/>
              <a:t>My name is Marissa. </a:t>
            </a:r>
            <a:r>
              <a:rPr lang="en-US" sz="1000" baseline="0" dirty="0"/>
              <a:t>I’ve been at Hyland for about a year! </a:t>
            </a:r>
            <a:r>
              <a:rPr lang="en-US" sz="1000" dirty="0"/>
              <a:t>I’m the Project</a:t>
            </a:r>
            <a:r>
              <a:rPr lang="en-US" sz="1000" baseline="0" dirty="0"/>
              <a:t> Manager of the Tech Outreach team. The Tech Outreach Team puts together programs like this to help introduce students to coding and computer science through different events, workshops and programs. I’m going to let my coworker Joseph introduce himself! </a:t>
            </a:r>
            <a:endParaRPr lang="en-US" sz="1000" dirty="0"/>
          </a:p>
          <a:p>
            <a:pPr marL="0" lvl="0" indent="0" algn="l" rtl="0">
              <a:lnSpc>
                <a:spcPct val="115000"/>
              </a:lnSpc>
              <a:spcBef>
                <a:spcPts val="0"/>
              </a:spcBef>
              <a:spcAft>
                <a:spcPts val="0"/>
              </a:spcAft>
              <a:buClr>
                <a:schemeClr val="dk1"/>
              </a:buClr>
              <a:buSzPts val="1100"/>
              <a:buFont typeface="Arial"/>
              <a:buNone/>
            </a:pPr>
            <a:endParaRPr sz="850" dirty="0">
              <a:solidFill>
                <a:srgbClr val="5F7D96"/>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30e247bb5_0_42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30e247bb5_0_42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Does anyone</a:t>
            </a:r>
            <a:r>
              <a:rPr lang="en-US" baseline="0" dirty="0"/>
              <a:t> have any questions about any of that before we move on? </a:t>
            </a:r>
          </a:p>
          <a:p>
            <a:endParaRPr lang="en-US" baseline="0" dirty="0"/>
          </a:p>
          <a:p>
            <a:r>
              <a:rPr lang="en-US" baseline="0" dirty="0"/>
              <a:t>If you’ve heard of Hyland before, chances are you may have heard about our company culture and how great it is to work here. I’m going to talk about some of the things that makes it so great. </a:t>
            </a: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kern="1200" baseline="0" dirty="0">
                <a:solidFill>
                  <a:schemeClr val="tx1"/>
                </a:solidFill>
                <a:effectLst/>
                <a:latin typeface="+mn-lt"/>
                <a:ea typeface="+mn-ea"/>
                <a:cs typeface="+mn-cs"/>
              </a:rPr>
              <a:t>Hyland has an employee-centric culture. Basically what that means it that Hyland cares about us, they care about our wellbeing and they want to offer as many ways for them to show they care as well as ways for employees to be able to give back to communities and organizations they care about.</a:t>
            </a:r>
          </a:p>
          <a:p>
            <a:endParaRPr lang="en-US" sz="1100" b="0" kern="1200" baseline="0" dirty="0">
              <a:solidFill>
                <a:schemeClr val="tx1"/>
              </a:solidFill>
              <a:effectLst/>
              <a:latin typeface="+mn-lt"/>
              <a:ea typeface="+mn-ea"/>
              <a:cs typeface="+mn-cs"/>
            </a:endParaRPr>
          </a:p>
          <a:p>
            <a:r>
              <a:rPr lang="en-US" sz="1100" b="0" kern="1200" baseline="0" dirty="0">
                <a:solidFill>
                  <a:schemeClr val="tx1"/>
                </a:solidFill>
                <a:effectLst/>
                <a:latin typeface="+mn-lt"/>
                <a:ea typeface="+mn-ea"/>
                <a:cs typeface="+mn-cs"/>
              </a:rPr>
              <a:t>I know most of you are ways away from working full-time jobs, but this is something you’ll really want </a:t>
            </a:r>
            <a:r>
              <a:rPr lang="en-US" sz="1100" b="0" kern="1200" baseline="0" dirty="0" err="1">
                <a:solidFill>
                  <a:schemeClr val="tx1"/>
                </a:solidFill>
                <a:effectLst/>
                <a:latin typeface="+mn-lt"/>
                <a:ea typeface="+mn-ea"/>
                <a:cs typeface="+mn-cs"/>
              </a:rPr>
              <a:t>ot</a:t>
            </a:r>
            <a:r>
              <a:rPr lang="en-US" sz="1100" b="0" kern="1200" baseline="0" dirty="0">
                <a:solidFill>
                  <a:schemeClr val="tx1"/>
                </a:solidFill>
                <a:effectLst/>
                <a:latin typeface="+mn-lt"/>
                <a:ea typeface="+mn-ea"/>
                <a:cs typeface="+mn-cs"/>
              </a:rPr>
              <a:t> look for when you’re job searching in the future. You want to work for a company that cares about you!</a:t>
            </a:r>
          </a:p>
          <a:p>
            <a:pPr marL="0" lvl="0" indent="0">
              <a:buFont typeface="Arial" panose="020B0604020202020204" pitchFamily="34" charset="0"/>
              <a:buNone/>
            </a:pPr>
            <a:endParaRPr lang="en-US" sz="1100" kern="1200" baseline="0" dirty="0">
              <a:solidFill>
                <a:schemeClr val="tx1"/>
              </a:solidFill>
              <a:effectLst/>
              <a:latin typeface="+mn-lt"/>
              <a:ea typeface="+mn-ea"/>
              <a:cs typeface="+mn-cs"/>
            </a:endParaRPr>
          </a:p>
          <a:p>
            <a:pPr marL="0" lvl="0" indent="0">
              <a:buFont typeface="Arial" panose="020B0604020202020204" pitchFamily="34" charset="0"/>
              <a:buNone/>
            </a:pPr>
            <a:r>
              <a:rPr lang="en-US" sz="1100" b="1" kern="1200" baseline="0" dirty="0">
                <a:solidFill>
                  <a:schemeClr val="tx1"/>
                </a:solidFill>
                <a:effectLst/>
                <a:latin typeface="+mn-lt"/>
                <a:ea typeface="+mn-ea"/>
                <a:cs typeface="+mn-cs"/>
              </a:rPr>
              <a:t>Support for healthy work-life balance </a:t>
            </a:r>
          </a:p>
          <a:p>
            <a:pPr marL="171450" lvl="0" indent="-171450">
              <a:buFont typeface="Arial" panose="020B0604020202020204" pitchFamily="34" charset="0"/>
              <a:buChar char="•"/>
            </a:pPr>
            <a:r>
              <a:rPr lang="en-US" sz="1100" kern="1200" baseline="0" dirty="0">
                <a:solidFill>
                  <a:schemeClr val="tx1"/>
                </a:solidFill>
                <a:effectLst/>
                <a:latin typeface="+mn-lt"/>
                <a:ea typeface="+mn-ea"/>
                <a:cs typeface="+mn-cs"/>
              </a:rPr>
              <a:t>Onsite daycare for those employees with children</a:t>
            </a:r>
          </a:p>
          <a:p>
            <a:pPr marL="171450" lvl="0" indent="-171450">
              <a:buFont typeface="Arial" panose="020B0604020202020204" pitchFamily="34" charset="0"/>
              <a:buChar char="•"/>
            </a:pPr>
            <a:r>
              <a:rPr lang="en-US" sz="1100" kern="1200" baseline="0" dirty="0">
                <a:solidFill>
                  <a:schemeClr val="tx1"/>
                </a:solidFill>
                <a:effectLst/>
                <a:latin typeface="+mn-lt"/>
                <a:ea typeface="+mn-ea"/>
                <a:cs typeface="+mn-cs"/>
              </a:rPr>
              <a:t>Exercise facilities</a:t>
            </a:r>
          </a:p>
          <a:p>
            <a:pPr marL="171450" lvl="0" indent="-171450">
              <a:buFont typeface="Arial" panose="020B0604020202020204" pitchFamily="34" charset="0"/>
              <a:buChar char="•"/>
            </a:pPr>
            <a:r>
              <a:rPr lang="en-US" sz="1100" kern="1200" baseline="0" dirty="0">
                <a:solidFill>
                  <a:schemeClr val="tx1"/>
                </a:solidFill>
                <a:effectLst/>
                <a:latin typeface="+mn-lt"/>
                <a:ea typeface="+mn-ea"/>
                <a:cs typeface="+mn-cs"/>
              </a:rPr>
              <a:t>Wellness Center</a:t>
            </a:r>
          </a:p>
          <a:p>
            <a:pPr marL="171450" lvl="0" indent="-171450">
              <a:buFont typeface="Arial" panose="020B0604020202020204" pitchFamily="34" charset="0"/>
              <a:buChar char="•"/>
            </a:pPr>
            <a:r>
              <a:rPr lang="en-US" sz="1100" kern="1200" baseline="0" dirty="0">
                <a:solidFill>
                  <a:schemeClr val="tx1"/>
                </a:solidFill>
                <a:effectLst/>
                <a:latin typeface="+mn-lt"/>
                <a:ea typeface="+mn-ea"/>
                <a:cs typeface="+mn-cs"/>
              </a:rPr>
              <a:t>Salons, dry cleaning, car washes, etc.</a:t>
            </a:r>
          </a:p>
          <a:p>
            <a:pPr marL="171450" lvl="0" indent="-171450">
              <a:buFont typeface="Arial" panose="020B0604020202020204" pitchFamily="34" charset="0"/>
              <a:buChar char="•"/>
            </a:pPr>
            <a:r>
              <a:rPr lang="en-US" sz="1100" kern="1200" baseline="0" dirty="0">
                <a:solidFill>
                  <a:schemeClr val="tx1"/>
                </a:solidFill>
                <a:effectLst/>
                <a:latin typeface="+mn-lt"/>
                <a:ea typeface="+mn-ea"/>
                <a:cs typeface="+mn-cs"/>
              </a:rPr>
              <a:t>Sabbatical program – which means you’re able to take a whole month off work to explore hobbies, relax and have fun!</a:t>
            </a:r>
          </a:p>
          <a:p>
            <a:pPr marL="0" lvl="0" indent="0">
              <a:buFont typeface="Arial" panose="020B0604020202020204" pitchFamily="34" charset="0"/>
              <a:buNone/>
            </a:pPr>
            <a:endParaRPr lang="en-US" sz="1100" b="1" kern="1200" baseline="0" dirty="0">
              <a:solidFill>
                <a:schemeClr val="tx1"/>
              </a:solidFill>
              <a:effectLst/>
              <a:latin typeface="+mn-lt"/>
              <a:ea typeface="+mn-ea"/>
              <a:cs typeface="+mn-cs"/>
            </a:endParaRPr>
          </a:p>
          <a:p>
            <a:pPr marL="0" lvl="0" indent="0">
              <a:buFont typeface="Arial" panose="020B0604020202020204" pitchFamily="34" charset="0"/>
              <a:buNone/>
            </a:pPr>
            <a:r>
              <a:rPr lang="en-US" sz="1100" b="1" kern="1200" baseline="0" dirty="0">
                <a:solidFill>
                  <a:schemeClr val="tx1"/>
                </a:solidFill>
                <a:effectLst/>
                <a:latin typeface="+mn-lt"/>
                <a:ea typeface="+mn-ea"/>
                <a:cs typeface="+mn-cs"/>
              </a:rPr>
              <a:t>Hyland also offers opportunities for us to give back to the community: </a:t>
            </a:r>
          </a:p>
          <a:p>
            <a:pPr marL="174708" indent="-174708">
              <a:buFont typeface="Arial" panose="020B0604020202020204" pitchFamily="34" charset="0"/>
              <a:buChar char="•"/>
            </a:pPr>
            <a:r>
              <a:rPr lang="en-US" dirty="0"/>
              <a:t>12-hours volunteer time off (VTO)</a:t>
            </a:r>
          </a:p>
          <a:p>
            <a:pPr marL="174708" indent="-174708">
              <a:buFont typeface="Arial" panose="020B0604020202020204" pitchFamily="34" charset="0"/>
              <a:buChar char="•"/>
            </a:pPr>
            <a:r>
              <a:rPr lang="en-US" dirty="0"/>
              <a:t>Hylanders for Hylanders program (employee-driven donations to support fellow employees in times of need)</a:t>
            </a:r>
          </a:p>
          <a:p>
            <a:pPr marL="0" indent="0">
              <a:buFont typeface="Arial" panose="020B0604020202020204" pitchFamily="34" charset="0"/>
              <a:buNone/>
            </a:pPr>
            <a:endParaRPr lang="en-US" sz="1100" b="1" kern="1200" baseline="0" dirty="0">
              <a:solidFill>
                <a:schemeClr val="tx1"/>
              </a:solidFill>
              <a:effectLst/>
              <a:latin typeface="+mn-lt"/>
              <a:ea typeface="+mn-ea"/>
              <a:cs typeface="+mn-cs"/>
            </a:endParaRPr>
          </a:p>
          <a:p>
            <a:pPr marL="0" indent="0">
              <a:buFont typeface="Arial" panose="020B0604020202020204" pitchFamily="34" charset="0"/>
              <a:buNone/>
            </a:pPr>
            <a:r>
              <a:rPr lang="en-US" sz="1100" b="1" kern="1200" baseline="0" dirty="0">
                <a:solidFill>
                  <a:schemeClr val="tx1"/>
                </a:solidFill>
                <a:effectLst/>
                <a:latin typeface="+mn-lt"/>
                <a:ea typeface="+mn-ea"/>
                <a:cs typeface="+mn-cs"/>
              </a:rPr>
              <a:t>Employee engagement and appreciation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dirty="0">
                <a:solidFill>
                  <a:schemeClr val="tx1"/>
                </a:solidFill>
                <a:effectLst/>
                <a:latin typeface="+mn-lt"/>
                <a:ea typeface="+mn-ea"/>
                <a:cs typeface="+mn-cs"/>
              </a:rPr>
              <a:t>Welcome to Work Day, Employee Appreciation Day, food trucks, etc.</a:t>
            </a:r>
          </a:p>
          <a:p>
            <a:pPr marL="0" indent="0">
              <a:buFont typeface="Arial" panose="020B0604020202020204" pitchFamily="34" charset="0"/>
              <a:buNone/>
            </a:pPr>
            <a:endParaRPr lang="en-US" sz="1100" kern="1200" baseline="0" dirty="0">
              <a:solidFill>
                <a:schemeClr val="tx1"/>
              </a:solidFill>
              <a:effectLst/>
              <a:latin typeface="+mn-lt"/>
              <a:ea typeface="+mn-ea"/>
              <a:cs typeface="+mn-cs"/>
            </a:endParaRPr>
          </a:p>
          <a:p>
            <a:pPr marL="0" indent="0">
              <a:buFont typeface="Arial" panose="020B0604020202020204" pitchFamily="34" charset="0"/>
              <a:buNone/>
            </a:pPr>
            <a:r>
              <a:rPr lang="en-US" sz="1100" b="1" kern="1200" baseline="0" dirty="0">
                <a:solidFill>
                  <a:schemeClr val="tx1"/>
                </a:solidFill>
                <a:effectLst/>
                <a:latin typeface="+mn-lt"/>
                <a:ea typeface="+mn-ea"/>
                <a:cs typeface="+mn-cs"/>
              </a:rPr>
              <a:t>Career development</a:t>
            </a:r>
          </a:p>
          <a:p>
            <a:endParaRPr lang="en-US" dirty="0"/>
          </a:p>
        </p:txBody>
      </p:sp>
    </p:spTree>
    <p:extLst>
      <p:ext uri="{BB962C8B-B14F-4D97-AF65-F5344CB8AC3E}">
        <p14:creationId xmlns:p14="http://schemas.microsoft.com/office/powerpoint/2010/main" val="1513625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e30e247bb5_0_4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e30e247bb5_0_4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1" dirty="0"/>
          </a:p>
          <a:p>
            <a:pPr marL="158750" indent="0">
              <a:buNone/>
            </a:pPr>
            <a:r>
              <a:rPr lang="en-US" b="1" dirty="0"/>
              <a:t>Some</a:t>
            </a:r>
            <a:r>
              <a:rPr lang="en-US" b="1" baseline="0" dirty="0"/>
              <a:t> fun pictures of Hylanders for you!</a:t>
            </a:r>
          </a:p>
          <a:p>
            <a:pPr marL="158750" indent="0">
              <a:buNone/>
            </a:pPr>
            <a:endParaRPr lang="en-US" b="1" dirty="0"/>
          </a:p>
          <a:p>
            <a:pPr marL="171450" indent="-171450">
              <a:buFont typeface="Arial" panose="020B0604020202020204" pitchFamily="34" charset="0"/>
              <a:buChar char="•"/>
            </a:pPr>
            <a:r>
              <a:rPr lang="en-US" dirty="0"/>
              <a:t>Hyland has been recognized as one of the 100 Best Companies to Work For by Fortune and Great Place to Work® six times. </a:t>
            </a:r>
          </a:p>
          <a:p>
            <a:pPr marL="171450" indent="-171450">
              <a:buFont typeface="Arial" panose="020B0604020202020204" pitchFamily="34" charset="0"/>
              <a:buChar char="•"/>
            </a:pPr>
            <a:r>
              <a:rPr lang="en-US" dirty="0"/>
              <a:t>Certified</a:t>
            </a:r>
            <a:r>
              <a:rPr lang="en-US" baseline="0" dirty="0"/>
              <a:t> as a Great Place to Work for 2020-2021</a:t>
            </a: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During the work day we have two 20 minute paid</a:t>
            </a:r>
            <a:r>
              <a:rPr lang="en-US" baseline="0" dirty="0"/>
              <a:t> breaks- it lets us get away from our desk and our work and refresh! We have things like an Arcade Room where employees can spend their breaks playing video games and hanging out! A Nintendo Switch, arcade games, ping pong tables and even a free soda fountain!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You can see in the pictures we have bikes that employees can use to ride around form building to building, we even have a big slide just for fun in the middle of the office!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We</a:t>
            </a:r>
            <a:r>
              <a:rPr lang="en-US" baseline="0" dirty="0"/>
              <a:t> definitely have a “work hard play hard mentality” when it comes to work! We do put in a lot of work, but we do it with people who care about us and that we care for too. It’s great!</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What do you think your favorite part would be if you worked at Hyland?</a:t>
            </a: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30e247bb5_0_42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30e247bb5_0_42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Does anyone</a:t>
            </a:r>
            <a:r>
              <a:rPr lang="en-US" baseline="0" dirty="0"/>
              <a:t> have any questions about any of that before we move on? </a:t>
            </a:r>
          </a:p>
          <a:p>
            <a:pPr marL="15875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I’d like to talk about how you could</a:t>
            </a:r>
            <a:r>
              <a:rPr lang="en-US" baseline="0" dirty="0"/>
              <a:t> fit in at Hyland now, or even in the future. </a:t>
            </a:r>
            <a:r>
              <a:rPr lang="en-US" dirty="0"/>
              <a:t>We’ll start with our</a:t>
            </a:r>
            <a:r>
              <a:rPr lang="en-US" baseline="0" dirty="0"/>
              <a:t> tech outreach programs that are free for middle school and high school students.</a:t>
            </a:r>
            <a:endParaRPr lang="en-US" dirty="0"/>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7211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e30e247bb5_0_4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e30e247bb5_0_4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4708" indent="-174708" defTabSz="931774">
              <a:buFont typeface="Arial" panose="020B0604020202020204" pitchFamily="34" charset="0"/>
              <a:buChar char="•"/>
              <a:defRPr/>
            </a:pPr>
            <a:r>
              <a:rPr lang="en-US" dirty="0"/>
              <a:t>One of my favorite programs that we do are Hy-Tech Camps!</a:t>
            </a:r>
          </a:p>
          <a:p>
            <a:pPr marL="174708" indent="-174708" defTabSz="931774">
              <a:buFont typeface="Arial" panose="020B0604020202020204" pitchFamily="34" charset="0"/>
              <a:buChar char="•"/>
              <a:defRPr/>
            </a:pPr>
            <a:r>
              <a:rPr lang="en-US" dirty="0"/>
              <a:t>Hy-Tech Camps are for students in </a:t>
            </a:r>
            <a:r>
              <a:rPr lang="en-US" b="1" dirty="0"/>
              <a:t>grades 7-12 </a:t>
            </a:r>
          </a:p>
          <a:p>
            <a:pPr marL="631908" lvl="1" indent="-174708" defTabSz="931774">
              <a:buFont typeface="Arial" panose="020B0604020202020204" pitchFamily="34" charset="0"/>
              <a:buChar char="•"/>
              <a:defRPr/>
            </a:pPr>
            <a:r>
              <a:rPr lang="en-US" b="1" dirty="0"/>
              <a:t>Have any of you participated</a:t>
            </a:r>
            <a:r>
              <a:rPr lang="en-US" b="1" baseline="0" dirty="0"/>
              <a:t> in a Hy-Tech Camp before?</a:t>
            </a:r>
            <a:endParaRPr lang="en-US" b="1" dirty="0"/>
          </a:p>
          <a:p>
            <a:pPr marL="174708" indent="-174708" defTabSz="931774">
              <a:buFont typeface="Arial" panose="020B0604020202020204" pitchFamily="34" charset="0"/>
              <a:buChar char="•"/>
              <a:defRPr/>
            </a:pPr>
            <a:r>
              <a:rPr lang="en-US" dirty="0"/>
              <a:t>Most of these camps happen throughout the summer,</a:t>
            </a:r>
            <a:r>
              <a:rPr lang="en-US" baseline="0" dirty="0"/>
              <a:t> but we’re starting to add some throughout the school year</a:t>
            </a:r>
          </a:p>
          <a:p>
            <a:pPr marL="174708" indent="-174708">
              <a:buFont typeface="Arial" panose="020B0604020202020204" pitchFamily="34" charset="0"/>
              <a:buChar char="•"/>
            </a:pPr>
            <a:r>
              <a:rPr lang="en-US" baseline="0" dirty="0"/>
              <a:t>These are held in the evening and are designed to be more of a </a:t>
            </a:r>
            <a:r>
              <a:rPr lang="en-US" dirty="0"/>
              <a:t>broad introduction to a technology topic.</a:t>
            </a:r>
            <a:r>
              <a:rPr lang="en-US" baseline="0" dirty="0"/>
              <a:t> Here are some fun camps we did virtually this summer:</a:t>
            </a:r>
          </a:p>
          <a:p>
            <a:pPr marL="631908" lvl="1" indent="-174708">
              <a:buFont typeface="Arial" panose="020B0604020202020204" pitchFamily="34" charset="0"/>
              <a:buChar char="•"/>
            </a:pPr>
            <a:r>
              <a:rPr lang="en-US" baseline="0" dirty="0"/>
              <a:t>Building Webpages</a:t>
            </a:r>
          </a:p>
          <a:p>
            <a:pPr marL="631908" lvl="1" indent="-174708">
              <a:buFont typeface="Arial" panose="020B0604020202020204" pitchFamily="34" charset="0"/>
              <a:buChar char="•"/>
            </a:pPr>
            <a:r>
              <a:rPr lang="en-US" baseline="0" dirty="0"/>
              <a:t>Data Scientists: Detectives of the Future</a:t>
            </a:r>
          </a:p>
          <a:p>
            <a:pPr marL="631908" lvl="1" indent="-174708">
              <a:buFont typeface="Arial" panose="020B0604020202020204" pitchFamily="34" charset="0"/>
              <a:buChar char="•"/>
            </a:pPr>
            <a:r>
              <a:rPr lang="en-US" baseline="0" dirty="0"/>
              <a:t>Programming with Python</a:t>
            </a:r>
          </a:p>
          <a:p>
            <a:pPr marL="631908" lvl="1" indent="-174708">
              <a:buFont typeface="Arial" panose="020B0604020202020204" pitchFamily="34" charset="0"/>
              <a:buChar char="•"/>
            </a:pPr>
            <a:r>
              <a:rPr lang="en-US" baseline="0" dirty="0"/>
              <a:t>Creating </a:t>
            </a:r>
            <a:r>
              <a:rPr lang="en-US" baseline="0" dirty="0" err="1"/>
              <a:t>Retrogames</a:t>
            </a:r>
            <a:r>
              <a:rPr lang="en-US" baseline="0" dirty="0"/>
              <a:t> with MakeCode Arcade</a:t>
            </a:r>
          </a:p>
          <a:p>
            <a:pPr marL="631908" lvl="1" indent="-174708">
              <a:buFont typeface="Arial" panose="020B0604020202020204" pitchFamily="34" charset="0"/>
              <a:buChar char="•"/>
            </a:pPr>
            <a:r>
              <a:rPr lang="en-US" baseline="0" dirty="0"/>
              <a:t>And Creating Interactive Stories with Twine </a:t>
            </a:r>
          </a:p>
          <a:p>
            <a:pPr marL="457200" lvl="1" indent="0">
              <a:buFont typeface="Arial" panose="020B0604020202020204" pitchFamily="34" charset="0"/>
              <a:buNone/>
            </a:pPr>
            <a:endParaRPr lang="en-US" baseline="0" dirty="0"/>
          </a:p>
        </p:txBody>
      </p:sp>
    </p:spTree>
    <p:extLst>
      <p:ext uri="{BB962C8B-B14F-4D97-AF65-F5344CB8AC3E}">
        <p14:creationId xmlns:p14="http://schemas.microsoft.com/office/powerpoint/2010/main" val="599035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e30e247bb5_0_4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e30e247bb5_0_4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4708" indent="-174708">
              <a:buFont typeface="Arial" panose="020B0604020202020204" pitchFamily="34" charset="0"/>
              <a:buChar char="•"/>
            </a:pPr>
            <a:r>
              <a:rPr lang="en-US" dirty="0"/>
              <a:t>The</a:t>
            </a:r>
            <a:r>
              <a:rPr lang="en-US" baseline="0" dirty="0"/>
              <a:t> club is a weekly after school program for </a:t>
            </a:r>
            <a:r>
              <a:rPr lang="en-US" b="1" baseline="0" dirty="0"/>
              <a:t>high school students- something to look forward to!</a:t>
            </a:r>
          </a:p>
          <a:p>
            <a:pPr marL="174708" indent="-174708">
              <a:buFont typeface="Arial" panose="020B0604020202020204" pitchFamily="34" charset="0"/>
              <a:buChar char="•"/>
            </a:pPr>
            <a:r>
              <a:rPr lang="en-US" baseline="0" dirty="0"/>
              <a:t>All students apply to get in </a:t>
            </a:r>
            <a:r>
              <a:rPr lang="en-US" dirty="0"/>
              <a:t>and</a:t>
            </a:r>
            <a:r>
              <a:rPr lang="en-US" baseline="0" dirty="0"/>
              <a:t> the c</a:t>
            </a:r>
            <a:r>
              <a:rPr lang="en-US" dirty="0"/>
              <a:t>lub is based on curriculum developed by Hyland.</a:t>
            </a:r>
            <a:r>
              <a:rPr lang="en-US" baseline="0" dirty="0"/>
              <a:t> </a:t>
            </a:r>
          </a:p>
          <a:p>
            <a:pPr marL="174708" indent="-174708">
              <a:buFont typeface="Arial" panose="020B0604020202020204" pitchFamily="34" charset="0"/>
              <a:buChar char="•"/>
            </a:pPr>
            <a:r>
              <a:rPr lang="en-US" baseline="0" dirty="0"/>
              <a:t>We’ve taught various programming languages over the past few years: </a:t>
            </a:r>
            <a:endParaRPr lang="en-US" dirty="0"/>
          </a:p>
          <a:p>
            <a:pPr lvl="1"/>
            <a:r>
              <a:rPr lang="en-US" dirty="0"/>
              <a:t>HTML, CSS &amp; JavaScript, Web Development and Python!</a:t>
            </a:r>
          </a:p>
          <a:p>
            <a:pPr lvl="1"/>
            <a:endParaRPr lang="en-US" b="1" baseline="0" dirty="0"/>
          </a:p>
          <a:p>
            <a:pPr lvl="1"/>
            <a:r>
              <a:rPr lang="en-US" b="1" baseline="0" dirty="0"/>
              <a:t>12 week semester commitment, meetings are once a week from 5-7:30PM and are currently being held virtually via Zoom. </a:t>
            </a:r>
          </a:p>
        </p:txBody>
      </p:sp>
    </p:spTree>
    <p:extLst>
      <p:ext uri="{BB962C8B-B14F-4D97-AF65-F5344CB8AC3E}">
        <p14:creationId xmlns:p14="http://schemas.microsoft.com/office/powerpoint/2010/main" val="3325294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e30e247bb5_0_4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e30e247bb5_0_4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4708" indent="-174708">
              <a:buFont typeface="Arial" panose="020B0604020202020204" pitchFamily="34" charset="0"/>
              <a:buChar char="•"/>
            </a:pPr>
            <a:r>
              <a:rPr lang="en-US" dirty="0"/>
              <a:t>The Innovation Showdown</a:t>
            </a:r>
            <a:r>
              <a:rPr lang="en-US" baseline="0" dirty="0"/>
              <a:t> is an a</a:t>
            </a:r>
            <a:r>
              <a:rPr lang="en-US" dirty="0"/>
              <a:t>nnual competition between teams of high school students</a:t>
            </a:r>
          </a:p>
          <a:p>
            <a:pPr marL="174708" indent="-174708">
              <a:buFont typeface="Arial" panose="020B0604020202020204" pitchFamily="34" charset="0"/>
              <a:buChar char="•"/>
            </a:pPr>
            <a:r>
              <a:rPr lang="en-US" dirty="0"/>
              <a:t>We task</a:t>
            </a:r>
            <a:r>
              <a:rPr lang="en-US" baseline="0" dirty="0"/>
              <a:t> these teams to come up with an innovative idea that solves some kind of real-life problem</a:t>
            </a:r>
          </a:p>
          <a:p>
            <a:pPr marL="174708" indent="-174708">
              <a:buFont typeface="Arial" panose="020B0604020202020204" pitchFamily="34" charset="0"/>
              <a:buChar char="•"/>
            </a:pPr>
            <a:r>
              <a:rPr lang="en-US" b="1" baseline="0" dirty="0"/>
              <a:t>All teams who are accepted into the competition are paired up with a Hyland Mentor who help them with their project along the way. </a:t>
            </a:r>
          </a:p>
          <a:p>
            <a:pPr marL="174708" indent="-174708">
              <a:buFont typeface="Arial" panose="020B0604020202020204" pitchFamily="34" charset="0"/>
              <a:buChar char="•"/>
            </a:pPr>
            <a:r>
              <a:rPr lang="en-US" baseline="0" dirty="0"/>
              <a:t>The teams who make it to the Final Round come to Hyland to pitch their idea in person to a panel of judges </a:t>
            </a:r>
            <a:endParaRPr lang="en-US" dirty="0"/>
          </a:p>
          <a:p>
            <a:pPr marL="174708" indent="-174708">
              <a:buFont typeface="Arial" panose="020B0604020202020204" pitchFamily="34" charset="0"/>
              <a:buChar char="•"/>
            </a:pPr>
            <a:r>
              <a:rPr lang="en-US" dirty="0"/>
              <a:t>Prizes awarded to the top 3 teams,</a:t>
            </a:r>
            <a:r>
              <a:rPr lang="en-US" baseline="0" dirty="0"/>
              <a:t> and each member of the 1</a:t>
            </a:r>
            <a:r>
              <a:rPr lang="en-US" baseline="30000" dirty="0"/>
              <a:t>st</a:t>
            </a:r>
            <a:r>
              <a:rPr lang="en-US" baseline="0" dirty="0"/>
              <a:t> place team receives a $500 scholarship</a:t>
            </a:r>
          </a:p>
        </p:txBody>
      </p:sp>
    </p:spTree>
    <p:extLst>
      <p:ext uri="{BB962C8B-B14F-4D97-AF65-F5344CB8AC3E}">
        <p14:creationId xmlns:p14="http://schemas.microsoft.com/office/powerpoint/2010/main" val="3251046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e30e247bb5_0_4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e30e247bb5_0_4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4708" indent="-174708">
              <a:buFont typeface="Arial" panose="020B0604020202020204" pitchFamily="34" charset="0"/>
              <a:buChar char="•"/>
            </a:pPr>
            <a:r>
              <a:rPr lang="en-US" dirty="0"/>
              <a:t>This</a:t>
            </a:r>
            <a:r>
              <a:rPr lang="en-US" baseline="0" dirty="0"/>
              <a:t> is an event for </a:t>
            </a:r>
            <a:r>
              <a:rPr lang="en-US" dirty="0"/>
              <a:t>High School and College Students </a:t>
            </a:r>
          </a:p>
          <a:p>
            <a:pPr marL="174708" indent="-174708">
              <a:buFont typeface="Arial" panose="020B0604020202020204" pitchFamily="34" charset="0"/>
              <a:buChar char="•"/>
            </a:pPr>
            <a:r>
              <a:rPr lang="en-US" dirty="0"/>
              <a:t>It’s an event where</a:t>
            </a:r>
            <a:r>
              <a:rPr lang="en-US" baseline="0" dirty="0"/>
              <a:t> students spend the entire weekend from Friday evening to Sunday afternoon a</a:t>
            </a:r>
            <a:r>
              <a:rPr lang="en-US" dirty="0"/>
              <a:t>t Hyland’s Headquarters</a:t>
            </a:r>
          </a:p>
          <a:p>
            <a:pPr marL="631908" lvl="1" indent="-174708">
              <a:buFont typeface="Arial" panose="020B0604020202020204" pitchFamily="34" charset="0"/>
              <a:buChar char="•"/>
            </a:pPr>
            <a:r>
              <a:rPr lang="en-US" dirty="0"/>
              <a:t>Our past Hackathon actually took place completely virtually on Zoom- we had students join us from all over which</a:t>
            </a:r>
            <a:r>
              <a:rPr lang="en-US" baseline="0" dirty="0"/>
              <a:t> was a really cool experience for both them and for us!</a:t>
            </a:r>
            <a:endParaRPr lang="en-US" dirty="0"/>
          </a:p>
          <a:p>
            <a:pPr marL="174708" indent="-174708">
              <a:buFont typeface="Arial" panose="020B0604020202020204" pitchFamily="34" charset="0"/>
              <a:buChar char="•"/>
            </a:pPr>
            <a:r>
              <a:rPr lang="en-US" dirty="0"/>
              <a:t>This is more of a technical competition</a:t>
            </a:r>
            <a:r>
              <a:rPr lang="en-US" baseline="0" dirty="0"/>
              <a:t> and the teams are tasked to come up with a prototype from scratch over the weekend</a:t>
            </a:r>
          </a:p>
          <a:p>
            <a:pPr marL="174708" indent="-174708">
              <a:buFont typeface="Arial" panose="020B0604020202020204" pitchFamily="34" charset="0"/>
              <a:buChar char="•"/>
            </a:pPr>
            <a:r>
              <a:rPr lang="en-US" dirty="0"/>
              <a:t>Prizes awarded to the top teams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Does anyone have any</a:t>
            </a:r>
            <a:r>
              <a:rPr lang="en-US" b="1" baseline="0" dirty="0"/>
              <a:t> questions about our tech outreach programs?</a:t>
            </a:r>
            <a:endParaRPr lang="en-US" dirty="0"/>
          </a:p>
        </p:txBody>
      </p:sp>
    </p:spTree>
    <p:extLst>
      <p:ext uri="{BB962C8B-B14F-4D97-AF65-F5344CB8AC3E}">
        <p14:creationId xmlns:p14="http://schemas.microsoft.com/office/powerpoint/2010/main" val="1667949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4424ecb09_0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e4424ecb09_0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Today</a:t>
            </a:r>
            <a:r>
              <a:rPr lang="en-US" baseline="0" dirty="0"/>
              <a:t> I’m going to talk about what it is that Hyland does, who we are as a company and employer and opportunities we have for middle school students like you!</a:t>
            </a: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30e247bb5_0_42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30e247bb5_0_42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I’m going to talk about Hyland, what we do and what products we offer</a:t>
            </a:r>
            <a:endParaRPr dirty="0"/>
          </a:p>
        </p:txBody>
      </p:sp>
    </p:spTree>
    <p:extLst>
      <p:ext uri="{BB962C8B-B14F-4D97-AF65-F5344CB8AC3E}">
        <p14:creationId xmlns:p14="http://schemas.microsoft.com/office/powerpoint/2010/main" val="1084852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30e247bb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30e247bb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How many of you</a:t>
            </a:r>
            <a:r>
              <a:rPr lang="en-US" baseline="0" dirty="0"/>
              <a:t> have heard of Hyland before today?</a:t>
            </a:r>
          </a:p>
          <a:p>
            <a:endParaRPr lang="en-US" baseline="0" dirty="0"/>
          </a:p>
          <a:p>
            <a:r>
              <a:rPr lang="en-US" baseline="0" dirty="0"/>
              <a:t>Does anyone have examples of software they use?</a:t>
            </a:r>
          </a:p>
          <a:p>
            <a:endParaRPr lang="en-US" baseline="0" dirty="0"/>
          </a:p>
          <a:p>
            <a:r>
              <a:rPr lang="en-US" baseline="0" dirty="0"/>
              <a:t>Laptop: hardware, Microsoft PPT is considered software</a:t>
            </a: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e30e247bb5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e30e247bb5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b="0" dirty="0"/>
              <a:t>Hyland is a software development company that creates software products that help companies do their business in an easier way. </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To further introduce Hyland and what we do, I’d like</a:t>
            </a:r>
            <a:r>
              <a:rPr lang="en-US" b="0" baseline="0" dirty="0"/>
              <a:t> to start off with a quick video (click to next slide, then press play on the screen)</a:t>
            </a:r>
            <a:endParaRPr lang="en-US" b="0" dirty="0"/>
          </a:p>
          <a:p>
            <a:pPr marL="0" indent="0">
              <a:buFont typeface="Arial" panose="020B0604020202020204" pitchFamily="34" charset="0"/>
              <a:buNone/>
            </a:pPr>
            <a:endParaRPr lang="en-US" b="0" dirty="0"/>
          </a:p>
          <a:p>
            <a:pPr marL="0" lvl="0" indent="0" algn="l" rtl="0">
              <a:spcBef>
                <a:spcPts val="0"/>
              </a:spcBef>
              <a:spcAft>
                <a:spcPts val="0"/>
              </a:spcAft>
              <a:buNone/>
            </a:pPr>
            <a:endParaRPr b="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30e247bb5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30e247bb5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30e247bb5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30e247bb5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After the video- ask the</a:t>
            </a:r>
            <a:r>
              <a:rPr lang="en-US" sz="1100" b="1" i="0" kern="1200" baseline="0" dirty="0">
                <a:solidFill>
                  <a:schemeClr val="tx1"/>
                </a:solidFill>
                <a:effectLst/>
                <a:latin typeface="+mn-lt"/>
                <a:ea typeface="+mn-ea"/>
                <a:cs typeface="+mn-cs"/>
              </a:rPr>
              <a:t> students to tell you some of the things that stood out to them</a:t>
            </a:r>
          </a:p>
          <a:p>
            <a:endParaRPr lang="en-US" dirty="0"/>
          </a:p>
          <a:p>
            <a:r>
              <a:rPr lang="en-US" dirty="0"/>
              <a:t>It all started in 1991 when a</a:t>
            </a:r>
            <a:r>
              <a:rPr lang="en-US" baseline="0" dirty="0"/>
              <a:t> bank in Necedah (NUH- SEE-DUH), Wisconsin was looking for a better way to store all of the paper they had in their office. They wanted to stop printed pages and pages of daily reports that was wasting money and making it difficult to find information, which hurt their customer service. </a:t>
            </a:r>
          </a:p>
          <a:p>
            <a:endParaRPr lang="en-US" baseline="0" dirty="0"/>
          </a:p>
          <a:p>
            <a:r>
              <a:rPr lang="en-US" baseline="0" dirty="0" err="1"/>
              <a:t>Packy</a:t>
            </a:r>
            <a:r>
              <a:rPr lang="en-US" baseline="0" dirty="0"/>
              <a:t> Jr. walked in and was determined to find a solution. He started developing a content management system and Hyland was founded.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17008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e30e247bb5_0_42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e30e247bb5_0_42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i="0" dirty="0"/>
              <a:t>Hyland</a:t>
            </a:r>
            <a:r>
              <a:rPr lang="en-US" b="1" i="0" baseline="0" dirty="0"/>
              <a:t> corporate facts</a:t>
            </a:r>
            <a:endParaRPr lang="en-US" b="1" i="0" dirty="0"/>
          </a:p>
          <a:p>
            <a:pPr marL="178027" indent="-178027" defTabSz="931774">
              <a:buFont typeface="Arial" panose="020B0604020202020204" pitchFamily="34" charset="0"/>
              <a:buChar char="•"/>
              <a:defRPr/>
            </a:pPr>
            <a:r>
              <a:rPr lang="en-US" i="0" baseline="0" dirty="0"/>
              <a:t>Founded in 1991 by </a:t>
            </a:r>
            <a:r>
              <a:rPr lang="en-US" i="0" baseline="0" dirty="0" err="1"/>
              <a:t>Packy</a:t>
            </a:r>
            <a:r>
              <a:rPr lang="en-US" i="0" baseline="0" dirty="0"/>
              <a:t> Hyland Jr. in Necedah, Wisconsin</a:t>
            </a:r>
            <a:endParaRPr lang="en-US" i="0" dirty="0"/>
          </a:p>
          <a:p>
            <a:pPr marL="178027" indent="-178027" defTabSz="931774">
              <a:buFont typeface="Arial" panose="020B0604020202020204" pitchFamily="34" charset="0"/>
              <a:buChar char="•"/>
              <a:defRPr/>
            </a:pPr>
            <a:r>
              <a:rPr lang="en-US" i="0" baseline="0" dirty="0"/>
              <a:t>Headquarters in Westlake, Ohio</a:t>
            </a:r>
            <a:endParaRPr lang="en-US" i="0" dirty="0"/>
          </a:p>
          <a:p>
            <a:pPr marL="178027" indent="-178027">
              <a:buFont typeface="Arial" panose="020B0604020202020204" pitchFamily="34" charset="0"/>
              <a:buChar char="•"/>
            </a:pPr>
            <a:r>
              <a:rPr lang="en-US" i="0" dirty="0"/>
              <a:t>4,000 employees </a:t>
            </a:r>
            <a:endParaRPr lang="en-US" i="1" dirty="0"/>
          </a:p>
          <a:p>
            <a:pPr marL="178027" marR="0" lvl="0" indent="-178027"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t>37 office locations </a:t>
            </a:r>
            <a:r>
              <a:rPr lang="en-US" b="0" i="0" baseline="0" dirty="0"/>
              <a:t>Global Headquarters, Westlake, Ohio </a:t>
            </a:r>
            <a:endParaRPr lang="en-US" b="1" i="0" baseline="0" dirty="0"/>
          </a:p>
          <a:p>
            <a:pPr marL="0" indent="0" defTabSz="931774">
              <a:buFont typeface="Arial" panose="020B0604020202020204" pitchFamily="34" charset="0"/>
              <a:buNone/>
              <a:defRPr/>
            </a:pPr>
            <a:r>
              <a:rPr lang="en-US" b="1" i="0" baseline="0" dirty="0"/>
              <a:t>Customers</a:t>
            </a:r>
          </a:p>
          <a:p>
            <a:pPr marL="178027" indent="-178027" defTabSz="931774">
              <a:buFont typeface="Arial" panose="020B0604020202020204" pitchFamily="34" charset="0"/>
              <a:buChar char="•"/>
              <a:defRPr/>
            </a:pPr>
            <a:r>
              <a:rPr lang="en-US" i="0" dirty="0"/>
              <a:t>16,000 active customers as o</a:t>
            </a:r>
            <a:r>
              <a:rPr lang="en-US" i="0" baseline="0" dirty="0"/>
              <a:t>f March 2021</a:t>
            </a:r>
            <a:endParaRPr lang="en-US" i="0" dirty="0"/>
          </a:p>
          <a:p>
            <a:pPr marL="178027" indent="-178027" defTabSz="931774">
              <a:buFont typeface="Arial" panose="020B0604020202020204" pitchFamily="34" charset="0"/>
              <a:buChar char="•"/>
              <a:defRPr/>
            </a:pPr>
            <a:endParaRPr lang="en-US" i="0" baseline="0" dirty="0"/>
          </a:p>
          <a:p>
            <a:pPr marL="0" indent="0" defTabSz="931774">
              <a:buFont typeface="Arial" panose="020B0604020202020204" pitchFamily="34" charset="0"/>
              <a:buNone/>
              <a:defRPr/>
            </a:pPr>
            <a:endParaRPr lang="en-US" i="0" baseline="0" dirty="0"/>
          </a:p>
          <a:p>
            <a:pPr marL="178027" indent="-178027" defTabSz="931774">
              <a:buFont typeface="Arial" panose="020B0604020202020204" pitchFamily="34" charset="0"/>
              <a:buChar char="•"/>
              <a:defRPr/>
            </a:pPr>
            <a:endParaRPr lang="en-US" i="0" baseline="0"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4424ecb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4424ecb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defTabSz="931774">
              <a:buFont typeface="Wingdings" panose="05000000000000000000" pitchFamily="2" charset="2"/>
              <a:buChar char="§"/>
              <a:defRPr/>
            </a:pPr>
            <a:r>
              <a:rPr lang="en-US" b="0" i="0" baseline="0" dirty="0"/>
              <a:t>Here’s a better glimpse of where our 4,000 employees are located. We have offices all over the world including California, the United Kingdom, Boston, Switzerland, Chicago, India, Peru, Australia and even Japan! </a:t>
            </a:r>
          </a:p>
          <a:p>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ONLY_1_1">
    <p:spTree>
      <p:nvGrpSpPr>
        <p:cNvPr id="1" name="Shape 296"/>
        <p:cNvGrpSpPr/>
        <p:nvPr/>
      </p:nvGrpSpPr>
      <p:grpSpPr>
        <a:xfrm>
          <a:off x="0" y="0"/>
          <a:ext cx="0" cy="0"/>
          <a:chOff x="0" y="0"/>
          <a:chExt cx="0" cy="0"/>
        </a:xfrm>
      </p:grpSpPr>
      <p:sp>
        <p:nvSpPr>
          <p:cNvPr id="297" name="Google Shape;297;p20"/>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3" name="Google Shape;303;p20"/>
          <p:cNvSpPr txBox="1">
            <a:spLocks noGrp="1"/>
          </p:cNvSpPr>
          <p:nvPr>
            <p:ph type="subTitle" idx="1"/>
          </p:nvPr>
        </p:nvSpPr>
        <p:spPr>
          <a:xfrm>
            <a:off x="897175" y="1728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4" name="Google Shape;304;p20"/>
          <p:cNvSpPr txBox="1">
            <a:spLocks noGrp="1"/>
          </p:cNvSpPr>
          <p:nvPr>
            <p:ph type="subTitle" idx="2"/>
          </p:nvPr>
        </p:nvSpPr>
        <p:spPr>
          <a:xfrm>
            <a:off x="897175" y="2337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05" name="Google Shape;305;p20"/>
          <p:cNvSpPr txBox="1">
            <a:spLocks noGrp="1"/>
          </p:cNvSpPr>
          <p:nvPr>
            <p:ph type="subTitle" idx="3"/>
          </p:nvPr>
        </p:nvSpPr>
        <p:spPr>
          <a:xfrm>
            <a:off x="3593250" y="1728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6" name="Google Shape;306;p20"/>
          <p:cNvSpPr txBox="1">
            <a:spLocks noGrp="1"/>
          </p:cNvSpPr>
          <p:nvPr>
            <p:ph type="subTitle" idx="4"/>
          </p:nvPr>
        </p:nvSpPr>
        <p:spPr>
          <a:xfrm>
            <a:off x="3593250" y="2337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07" name="Google Shape;307;p20"/>
          <p:cNvSpPr txBox="1">
            <a:spLocks noGrp="1"/>
          </p:cNvSpPr>
          <p:nvPr>
            <p:ph type="subTitle" idx="5"/>
          </p:nvPr>
        </p:nvSpPr>
        <p:spPr>
          <a:xfrm>
            <a:off x="6289325" y="1728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8" name="Google Shape;308;p20"/>
          <p:cNvSpPr txBox="1">
            <a:spLocks noGrp="1"/>
          </p:cNvSpPr>
          <p:nvPr>
            <p:ph type="subTitle" idx="6"/>
          </p:nvPr>
        </p:nvSpPr>
        <p:spPr>
          <a:xfrm>
            <a:off x="6289325" y="2337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09" name="Google Shape;309;p20"/>
          <p:cNvSpPr txBox="1">
            <a:spLocks noGrp="1"/>
          </p:cNvSpPr>
          <p:nvPr>
            <p:ph type="subTitle" idx="7"/>
          </p:nvPr>
        </p:nvSpPr>
        <p:spPr>
          <a:xfrm>
            <a:off x="897175" y="3332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0" name="Google Shape;310;p20"/>
          <p:cNvSpPr txBox="1">
            <a:spLocks noGrp="1"/>
          </p:cNvSpPr>
          <p:nvPr>
            <p:ph type="subTitle" idx="8"/>
          </p:nvPr>
        </p:nvSpPr>
        <p:spPr>
          <a:xfrm>
            <a:off x="897175" y="3941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11" name="Google Shape;311;p20"/>
          <p:cNvSpPr txBox="1">
            <a:spLocks noGrp="1"/>
          </p:cNvSpPr>
          <p:nvPr>
            <p:ph type="subTitle" idx="9"/>
          </p:nvPr>
        </p:nvSpPr>
        <p:spPr>
          <a:xfrm>
            <a:off x="3593250" y="3332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2" name="Google Shape;312;p20"/>
          <p:cNvSpPr txBox="1">
            <a:spLocks noGrp="1"/>
          </p:cNvSpPr>
          <p:nvPr>
            <p:ph type="subTitle" idx="13"/>
          </p:nvPr>
        </p:nvSpPr>
        <p:spPr>
          <a:xfrm>
            <a:off x="3593250" y="3941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13" name="Google Shape;313;p20"/>
          <p:cNvSpPr txBox="1">
            <a:spLocks noGrp="1"/>
          </p:cNvSpPr>
          <p:nvPr>
            <p:ph type="subTitle" idx="14"/>
          </p:nvPr>
        </p:nvSpPr>
        <p:spPr>
          <a:xfrm>
            <a:off x="6289325" y="3332925"/>
            <a:ext cx="1957500" cy="67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14" name="Google Shape;314;p20"/>
          <p:cNvSpPr txBox="1">
            <a:spLocks noGrp="1"/>
          </p:cNvSpPr>
          <p:nvPr>
            <p:ph type="subTitle" idx="15"/>
          </p:nvPr>
        </p:nvSpPr>
        <p:spPr>
          <a:xfrm>
            <a:off x="6289325" y="3941575"/>
            <a:ext cx="1957500" cy="47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Krona One"/>
              <a:buNone/>
              <a:defRPr sz="2000" b="1">
                <a:latin typeface="Krona One"/>
                <a:ea typeface="Krona One"/>
                <a:cs typeface="Krona One"/>
                <a:sym typeface="Krona One"/>
              </a:defRPr>
            </a:lvl1pPr>
            <a:lvl2pPr lvl="1" algn="ctr" rtl="0">
              <a:spcBef>
                <a:spcPts val="0"/>
              </a:spcBef>
              <a:spcAft>
                <a:spcPts val="0"/>
              </a:spcAft>
              <a:buSzPts val="2000"/>
              <a:buFont typeface="Krona One"/>
              <a:buNone/>
              <a:defRPr sz="2000" b="1">
                <a:latin typeface="Krona One"/>
                <a:ea typeface="Krona One"/>
                <a:cs typeface="Krona One"/>
                <a:sym typeface="Krona One"/>
              </a:defRPr>
            </a:lvl2pPr>
            <a:lvl3pPr lvl="2" algn="ctr" rtl="0">
              <a:spcBef>
                <a:spcPts val="0"/>
              </a:spcBef>
              <a:spcAft>
                <a:spcPts val="0"/>
              </a:spcAft>
              <a:buSzPts val="2000"/>
              <a:buFont typeface="Krona One"/>
              <a:buNone/>
              <a:defRPr sz="2000" b="1">
                <a:latin typeface="Krona One"/>
                <a:ea typeface="Krona One"/>
                <a:cs typeface="Krona One"/>
                <a:sym typeface="Krona One"/>
              </a:defRPr>
            </a:lvl3pPr>
            <a:lvl4pPr lvl="3" algn="ctr" rtl="0">
              <a:spcBef>
                <a:spcPts val="0"/>
              </a:spcBef>
              <a:spcAft>
                <a:spcPts val="0"/>
              </a:spcAft>
              <a:buSzPts val="2000"/>
              <a:buFont typeface="Krona One"/>
              <a:buNone/>
              <a:defRPr sz="2000" b="1">
                <a:latin typeface="Krona One"/>
                <a:ea typeface="Krona One"/>
                <a:cs typeface="Krona One"/>
                <a:sym typeface="Krona One"/>
              </a:defRPr>
            </a:lvl4pPr>
            <a:lvl5pPr lvl="4" algn="ctr" rtl="0">
              <a:spcBef>
                <a:spcPts val="0"/>
              </a:spcBef>
              <a:spcAft>
                <a:spcPts val="0"/>
              </a:spcAft>
              <a:buSzPts val="2000"/>
              <a:buFont typeface="Krona One"/>
              <a:buNone/>
              <a:defRPr sz="2000" b="1">
                <a:latin typeface="Krona One"/>
                <a:ea typeface="Krona One"/>
                <a:cs typeface="Krona One"/>
                <a:sym typeface="Krona One"/>
              </a:defRPr>
            </a:lvl5pPr>
            <a:lvl6pPr lvl="5" algn="ctr" rtl="0">
              <a:spcBef>
                <a:spcPts val="0"/>
              </a:spcBef>
              <a:spcAft>
                <a:spcPts val="0"/>
              </a:spcAft>
              <a:buSzPts val="2000"/>
              <a:buFont typeface="Krona One"/>
              <a:buNone/>
              <a:defRPr sz="2000" b="1">
                <a:latin typeface="Krona One"/>
                <a:ea typeface="Krona One"/>
                <a:cs typeface="Krona One"/>
                <a:sym typeface="Krona One"/>
              </a:defRPr>
            </a:lvl6pPr>
            <a:lvl7pPr lvl="6" algn="ctr" rtl="0">
              <a:spcBef>
                <a:spcPts val="0"/>
              </a:spcBef>
              <a:spcAft>
                <a:spcPts val="0"/>
              </a:spcAft>
              <a:buSzPts val="2000"/>
              <a:buFont typeface="Krona One"/>
              <a:buNone/>
              <a:defRPr sz="2000" b="1">
                <a:latin typeface="Krona One"/>
                <a:ea typeface="Krona One"/>
                <a:cs typeface="Krona One"/>
                <a:sym typeface="Krona One"/>
              </a:defRPr>
            </a:lvl7pPr>
            <a:lvl8pPr lvl="7" algn="ctr" rtl="0">
              <a:spcBef>
                <a:spcPts val="0"/>
              </a:spcBef>
              <a:spcAft>
                <a:spcPts val="0"/>
              </a:spcAft>
              <a:buSzPts val="2000"/>
              <a:buFont typeface="Krona One"/>
              <a:buNone/>
              <a:defRPr sz="2000" b="1">
                <a:latin typeface="Krona One"/>
                <a:ea typeface="Krona One"/>
                <a:cs typeface="Krona One"/>
                <a:sym typeface="Krona One"/>
              </a:defRPr>
            </a:lvl8pPr>
            <a:lvl9pPr lvl="8" algn="ctr"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2_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561425" y="622625"/>
            <a:ext cx="4010100" cy="4063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775983" y="3746300"/>
            <a:ext cx="3957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85700" y="540000"/>
            <a:ext cx="4010100" cy="4063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712075" y="3663675"/>
            <a:ext cx="39462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85700" y="539375"/>
            <a:ext cx="40101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subTitle" idx="1"/>
          </p:nvPr>
        </p:nvSpPr>
        <p:spPr>
          <a:xfrm>
            <a:off x="5403825" y="3806375"/>
            <a:ext cx="2562600" cy="69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3"/>
          <p:cNvSpPr/>
          <p:nvPr/>
        </p:nvSpPr>
        <p:spPr>
          <a:xfrm>
            <a:off x="4787800" y="622625"/>
            <a:ext cx="39462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712075" y="540000"/>
            <a:ext cx="39462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712075" y="539375"/>
            <a:ext cx="39462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946375"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132300"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318225"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txBox="1">
            <a:spLocks noGrp="1"/>
          </p:cNvSpPr>
          <p:nvPr>
            <p:ph type="ctrTitle"/>
          </p:nvPr>
        </p:nvSpPr>
        <p:spPr>
          <a:xfrm>
            <a:off x="4946375" y="1706075"/>
            <a:ext cx="3477600" cy="76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3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 name="Google Shape;36;p3"/>
          <p:cNvSpPr txBox="1">
            <a:spLocks noGrp="1"/>
          </p:cNvSpPr>
          <p:nvPr>
            <p:ph type="title" idx="2" hasCustomPrompt="1"/>
          </p:nvPr>
        </p:nvSpPr>
        <p:spPr>
          <a:xfrm>
            <a:off x="1001400" y="1749150"/>
            <a:ext cx="2787900" cy="16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0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4"/>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2" name="Google Shape;42;p4"/>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txBox="1">
            <a:spLocks noGrp="1"/>
          </p:cNvSpPr>
          <p:nvPr>
            <p:ph type="body" idx="1"/>
          </p:nvPr>
        </p:nvSpPr>
        <p:spPr>
          <a:xfrm>
            <a:off x="720000" y="1351850"/>
            <a:ext cx="7704000" cy="3251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sz="1200"/>
            </a:lvl2pPr>
            <a:lvl3pPr marL="1371600" lvl="2" indent="-304800" rtl="0">
              <a:spcBef>
                <a:spcPts val="0"/>
              </a:spcBef>
              <a:spcAft>
                <a:spcPts val="0"/>
              </a:spcAft>
              <a:buClr>
                <a:srgbClr val="434343"/>
              </a:buClr>
              <a:buSzPts val="1200"/>
              <a:buFont typeface="Roboto Condensed Light"/>
              <a:buAutoNum type="romanLcPeriod"/>
              <a:defRPr sz="1200"/>
            </a:lvl3pPr>
            <a:lvl4pPr marL="1828800" lvl="3" indent="-304800" rtl="0">
              <a:spcBef>
                <a:spcPts val="0"/>
              </a:spcBef>
              <a:spcAft>
                <a:spcPts val="0"/>
              </a:spcAft>
              <a:buClr>
                <a:srgbClr val="434343"/>
              </a:buClr>
              <a:buSzPts val="1200"/>
              <a:buFont typeface="Roboto Condensed Light"/>
              <a:buAutoNum type="arabicPeriod"/>
              <a:defRPr sz="1200"/>
            </a:lvl4pPr>
            <a:lvl5pPr marL="2286000" lvl="4" indent="-304800" rtl="0">
              <a:spcBef>
                <a:spcPts val="0"/>
              </a:spcBef>
              <a:spcAft>
                <a:spcPts val="0"/>
              </a:spcAft>
              <a:buClr>
                <a:srgbClr val="434343"/>
              </a:buClr>
              <a:buSzPts val="1200"/>
              <a:buFont typeface="Roboto Condensed Light"/>
              <a:buAutoNum type="alphaLcPeriod"/>
              <a:defRPr sz="1200"/>
            </a:lvl5pPr>
            <a:lvl6pPr marL="2743200" lvl="5" indent="-304800" rtl="0">
              <a:spcBef>
                <a:spcPts val="0"/>
              </a:spcBef>
              <a:spcAft>
                <a:spcPts val="0"/>
              </a:spcAft>
              <a:buClr>
                <a:srgbClr val="434343"/>
              </a:buClr>
              <a:buSzPts val="1200"/>
              <a:buFont typeface="Roboto Condensed Light"/>
              <a:buAutoNum type="romanLcPeriod"/>
              <a:defRPr sz="1200"/>
            </a:lvl6pPr>
            <a:lvl7pPr marL="3200400" lvl="6" indent="-304800" rtl="0">
              <a:spcBef>
                <a:spcPts val="0"/>
              </a:spcBef>
              <a:spcAft>
                <a:spcPts val="0"/>
              </a:spcAft>
              <a:buClr>
                <a:srgbClr val="434343"/>
              </a:buClr>
              <a:buSzPts val="1200"/>
              <a:buFont typeface="Roboto Condensed Light"/>
              <a:buAutoNum type="arabicPeriod"/>
              <a:defRPr sz="1200"/>
            </a:lvl7pPr>
            <a:lvl8pPr marL="3657600" lvl="7" indent="-304800" rtl="0">
              <a:spcBef>
                <a:spcPts val="0"/>
              </a:spcBef>
              <a:spcAft>
                <a:spcPts val="0"/>
              </a:spcAft>
              <a:buClr>
                <a:srgbClr val="434343"/>
              </a:buClr>
              <a:buSzPts val="1200"/>
              <a:buFont typeface="Roboto Condensed Light"/>
              <a:buAutoNum type="alphaLcPeriod"/>
              <a:defRPr sz="1200"/>
            </a:lvl8pPr>
            <a:lvl9pPr marL="4114800" lvl="8" indent="-304800" rtl="0">
              <a:spcBef>
                <a:spcPts val="0"/>
              </a:spcBef>
              <a:spcAft>
                <a:spcPts val="0"/>
              </a:spcAft>
              <a:buClr>
                <a:srgbClr val="434343"/>
              </a:buClr>
              <a:buSzPts val="1200"/>
              <a:buFont typeface="Roboto Condensed Light"/>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9"/>
          <p:cNvSpPr/>
          <p:nvPr/>
        </p:nvSpPr>
        <p:spPr>
          <a:xfrm>
            <a:off x="561425" y="622625"/>
            <a:ext cx="2778900" cy="4063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485700" y="540000"/>
            <a:ext cx="2778900" cy="4063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485700" y="539375"/>
            <a:ext cx="27789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3524600" y="622625"/>
            <a:ext cx="5209500" cy="2470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3448875" y="540000"/>
            <a:ext cx="5209500" cy="2470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3448875" y="539375"/>
            <a:ext cx="5209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3683175"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a:off x="3869100"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4055025"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txBox="1">
            <a:spLocks noGrp="1"/>
          </p:cNvSpPr>
          <p:nvPr>
            <p:ph type="title"/>
          </p:nvPr>
        </p:nvSpPr>
        <p:spPr>
          <a:xfrm>
            <a:off x="4106750" y="899900"/>
            <a:ext cx="4045200" cy="101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8" name="Google Shape;118;p9"/>
          <p:cNvSpPr txBox="1">
            <a:spLocks noGrp="1"/>
          </p:cNvSpPr>
          <p:nvPr>
            <p:ph type="subTitle" idx="1"/>
          </p:nvPr>
        </p:nvSpPr>
        <p:spPr>
          <a:xfrm>
            <a:off x="3704625" y="1810875"/>
            <a:ext cx="4719600" cy="7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9" name="Google Shape;119;p9"/>
          <p:cNvSpPr/>
          <p:nvPr/>
        </p:nvSpPr>
        <p:spPr>
          <a:xfrm>
            <a:off x="3524600" y="3297000"/>
            <a:ext cx="5209500" cy="13887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3448875" y="3214375"/>
            <a:ext cx="5209500" cy="138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sp>
        <p:nvSpPr>
          <p:cNvPr id="122" name="Google Shape;122;p10"/>
          <p:cNvSpPr/>
          <p:nvPr/>
        </p:nvSpPr>
        <p:spPr>
          <a:xfrm>
            <a:off x="561425" y="3584400"/>
            <a:ext cx="8172600" cy="1019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485700" y="3501675"/>
            <a:ext cx="8172600" cy="1019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485700" y="35016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720000" y="35912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905925" y="35912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p:nvPr/>
        </p:nvSpPr>
        <p:spPr>
          <a:xfrm>
            <a:off x="1091850" y="35912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Font typeface="Krona One"/>
              <a:buNone/>
              <a:defRPr sz="2000" b="1">
                <a:latin typeface="Krona One"/>
                <a:ea typeface="Krona One"/>
                <a:cs typeface="Krona One"/>
                <a:sym typeface="Krona 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155"/>
        <p:cNvGrpSpPr/>
        <p:nvPr/>
      </p:nvGrpSpPr>
      <p:grpSpPr>
        <a:xfrm>
          <a:off x="0" y="0"/>
          <a:ext cx="0" cy="0"/>
          <a:chOff x="0" y="0"/>
          <a:chExt cx="0" cy="0"/>
        </a:xfrm>
      </p:grpSpPr>
      <p:sp>
        <p:nvSpPr>
          <p:cNvPr id="156" name="Google Shape;156;p13"/>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3"/>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txBox="1">
            <a:spLocks noGrp="1"/>
          </p:cNvSpPr>
          <p:nvPr>
            <p:ph type="title" idx="2" hasCustomPrompt="1"/>
          </p:nvPr>
        </p:nvSpPr>
        <p:spPr>
          <a:xfrm>
            <a:off x="923075" y="1878400"/>
            <a:ext cx="1368600" cy="79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3" name="Google Shape;163;p13"/>
          <p:cNvSpPr txBox="1">
            <a:spLocks noGrp="1"/>
          </p:cNvSpPr>
          <p:nvPr>
            <p:ph type="subTitle" idx="1"/>
          </p:nvPr>
        </p:nvSpPr>
        <p:spPr>
          <a:xfrm>
            <a:off x="2368625" y="1686700"/>
            <a:ext cx="2046000" cy="468300"/>
          </a:xfrm>
          <a:prstGeom prst="rect">
            <a:avLst/>
          </a:prstGeom>
        </p:spPr>
        <p:txBody>
          <a:bodyPr spcFirstLastPara="1" wrap="square" lIns="91425" tIns="91425" rIns="91425" bIns="91425" anchor="b" anchorCtr="0">
            <a:noAutofit/>
          </a:bodyPr>
          <a:lstStyle>
            <a:lvl1pPr lvl="0">
              <a:spcBef>
                <a:spcPts val="0"/>
              </a:spcBef>
              <a:spcAft>
                <a:spcPts val="0"/>
              </a:spcAft>
              <a:buSzPts val="2000"/>
              <a:buFont typeface="Krona One"/>
              <a:buNone/>
              <a:defRPr sz="2000" b="1">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164" name="Google Shape;164;p13"/>
          <p:cNvSpPr txBox="1">
            <a:spLocks noGrp="1"/>
          </p:cNvSpPr>
          <p:nvPr>
            <p:ph type="subTitle" idx="3"/>
          </p:nvPr>
        </p:nvSpPr>
        <p:spPr>
          <a:xfrm>
            <a:off x="2368625" y="2238250"/>
            <a:ext cx="2046000" cy="658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5" name="Google Shape;165;p13"/>
          <p:cNvSpPr txBox="1">
            <a:spLocks noGrp="1"/>
          </p:cNvSpPr>
          <p:nvPr>
            <p:ph type="title" idx="4" hasCustomPrompt="1"/>
          </p:nvPr>
        </p:nvSpPr>
        <p:spPr>
          <a:xfrm>
            <a:off x="4729375" y="1878400"/>
            <a:ext cx="1368600" cy="79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6" name="Google Shape;166;p13"/>
          <p:cNvSpPr txBox="1">
            <a:spLocks noGrp="1"/>
          </p:cNvSpPr>
          <p:nvPr>
            <p:ph type="subTitle" idx="5"/>
          </p:nvPr>
        </p:nvSpPr>
        <p:spPr>
          <a:xfrm>
            <a:off x="6174925" y="1686700"/>
            <a:ext cx="20460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rona One"/>
              <a:buNone/>
              <a:defRPr sz="2000" b="1">
                <a:latin typeface="Krona One"/>
                <a:ea typeface="Krona One"/>
                <a:cs typeface="Krona One"/>
                <a:sym typeface="Krona One"/>
              </a:defRPr>
            </a:lvl1pPr>
            <a:lvl2pPr lvl="1" rtl="0">
              <a:spcBef>
                <a:spcPts val="0"/>
              </a:spcBef>
              <a:spcAft>
                <a:spcPts val="0"/>
              </a:spcAft>
              <a:buSzPts val="2000"/>
              <a:buFont typeface="Krona One"/>
              <a:buNone/>
              <a:defRPr sz="2000" b="1">
                <a:latin typeface="Krona One"/>
                <a:ea typeface="Krona One"/>
                <a:cs typeface="Krona One"/>
                <a:sym typeface="Krona One"/>
              </a:defRPr>
            </a:lvl2pPr>
            <a:lvl3pPr lvl="2" rtl="0">
              <a:spcBef>
                <a:spcPts val="0"/>
              </a:spcBef>
              <a:spcAft>
                <a:spcPts val="0"/>
              </a:spcAft>
              <a:buSzPts val="2000"/>
              <a:buFont typeface="Krona One"/>
              <a:buNone/>
              <a:defRPr sz="2000" b="1">
                <a:latin typeface="Krona One"/>
                <a:ea typeface="Krona One"/>
                <a:cs typeface="Krona One"/>
                <a:sym typeface="Krona One"/>
              </a:defRPr>
            </a:lvl3pPr>
            <a:lvl4pPr lvl="3" rtl="0">
              <a:spcBef>
                <a:spcPts val="0"/>
              </a:spcBef>
              <a:spcAft>
                <a:spcPts val="0"/>
              </a:spcAft>
              <a:buSzPts val="2000"/>
              <a:buFont typeface="Krona One"/>
              <a:buNone/>
              <a:defRPr sz="2000" b="1">
                <a:latin typeface="Krona One"/>
                <a:ea typeface="Krona One"/>
                <a:cs typeface="Krona One"/>
                <a:sym typeface="Krona One"/>
              </a:defRPr>
            </a:lvl4pPr>
            <a:lvl5pPr lvl="4" rtl="0">
              <a:spcBef>
                <a:spcPts val="0"/>
              </a:spcBef>
              <a:spcAft>
                <a:spcPts val="0"/>
              </a:spcAft>
              <a:buSzPts val="2000"/>
              <a:buFont typeface="Krona One"/>
              <a:buNone/>
              <a:defRPr sz="2000" b="1">
                <a:latin typeface="Krona One"/>
                <a:ea typeface="Krona One"/>
                <a:cs typeface="Krona One"/>
                <a:sym typeface="Krona One"/>
              </a:defRPr>
            </a:lvl5pPr>
            <a:lvl6pPr lvl="5" rtl="0">
              <a:spcBef>
                <a:spcPts val="0"/>
              </a:spcBef>
              <a:spcAft>
                <a:spcPts val="0"/>
              </a:spcAft>
              <a:buSzPts val="2000"/>
              <a:buFont typeface="Krona One"/>
              <a:buNone/>
              <a:defRPr sz="2000" b="1">
                <a:latin typeface="Krona One"/>
                <a:ea typeface="Krona One"/>
                <a:cs typeface="Krona One"/>
                <a:sym typeface="Krona One"/>
              </a:defRPr>
            </a:lvl6pPr>
            <a:lvl7pPr lvl="6" rtl="0">
              <a:spcBef>
                <a:spcPts val="0"/>
              </a:spcBef>
              <a:spcAft>
                <a:spcPts val="0"/>
              </a:spcAft>
              <a:buSzPts val="2000"/>
              <a:buFont typeface="Krona One"/>
              <a:buNone/>
              <a:defRPr sz="2000" b="1">
                <a:latin typeface="Krona One"/>
                <a:ea typeface="Krona One"/>
                <a:cs typeface="Krona One"/>
                <a:sym typeface="Krona One"/>
              </a:defRPr>
            </a:lvl7pPr>
            <a:lvl8pPr lvl="7" rtl="0">
              <a:spcBef>
                <a:spcPts val="0"/>
              </a:spcBef>
              <a:spcAft>
                <a:spcPts val="0"/>
              </a:spcAft>
              <a:buSzPts val="2000"/>
              <a:buFont typeface="Krona One"/>
              <a:buNone/>
              <a:defRPr sz="2000" b="1">
                <a:latin typeface="Krona One"/>
                <a:ea typeface="Krona One"/>
                <a:cs typeface="Krona One"/>
                <a:sym typeface="Krona One"/>
              </a:defRPr>
            </a:lvl8pPr>
            <a:lvl9pPr lvl="8"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167" name="Google Shape;167;p13"/>
          <p:cNvSpPr txBox="1">
            <a:spLocks noGrp="1"/>
          </p:cNvSpPr>
          <p:nvPr>
            <p:ph type="subTitle" idx="6"/>
          </p:nvPr>
        </p:nvSpPr>
        <p:spPr>
          <a:xfrm>
            <a:off x="6174925" y="2238250"/>
            <a:ext cx="2046000" cy="658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8" name="Google Shape;168;p13"/>
          <p:cNvSpPr txBox="1">
            <a:spLocks noGrp="1"/>
          </p:cNvSpPr>
          <p:nvPr>
            <p:ph type="title" idx="7" hasCustomPrompt="1"/>
          </p:nvPr>
        </p:nvSpPr>
        <p:spPr>
          <a:xfrm>
            <a:off x="923075" y="3310625"/>
            <a:ext cx="1368600" cy="79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3"/>
          <p:cNvSpPr txBox="1">
            <a:spLocks noGrp="1"/>
          </p:cNvSpPr>
          <p:nvPr>
            <p:ph type="subTitle" idx="8"/>
          </p:nvPr>
        </p:nvSpPr>
        <p:spPr>
          <a:xfrm>
            <a:off x="2368625" y="3104050"/>
            <a:ext cx="20460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rona One"/>
              <a:buNone/>
              <a:defRPr sz="2000" b="1">
                <a:latin typeface="Krona One"/>
                <a:ea typeface="Krona One"/>
                <a:cs typeface="Krona One"/>
                <a:sym typeface="Krona One"/>
              </a:defRPr>
            </a:lvl1pPr>
            <a:lvl2pPr lvl="1" rtl="0">
              <a:spcBef>
                <a:spcPts val="0"/>
              </a:spcBef>
              <a:spcAft>
                <a:spcPts val="0"/>
              </a:spcAft>
              <a:buSzPts val="2000"/>
              <a:buFont typeface="Krona One"/>
              <a:buNone/>
              <a:defRPr sz="2000" b="1">
                <a:latin typeface="Krona One"/>
                <a:ea typeface="Krona One"/>
                <a:cs typeface="Krona One"/>
                <a:sym typeface="Krona One"/>
              </a:defRPr>
            </a:lvl2pPr>
            <a:lvl3pPr lvl="2" rtl="0">
              <a:spcBef>
                <a:spcPts val="0"/>
              </a:spcBef>
              <a:spcAft>
                <a:spcPts val="0"/>
              </a:spcAft>
              <a:buSzPts val="2000"/>
              <a:buFont typeface="Krona One"/>
              <a:buNone/>
              <a:defRPr sz="2000" b="1">
                <a:latin typeface="Krona One"/>
                <a:ea typeface="Krona One"/>
                <a:cs typeface="Krona One"/>
                <a:sym typeface="Krona One"/>
              </a:defRPr>
            </a:lvl3pPr>
            <a:lvl4pPr lvl="3" rtl="0">
              <a:spcBef>
                <a:spcPts val="0"/>
              </a:spcBef>
              <a:spcAft>
                <a:spcPts val="0"/>
              </a:spcAft>
              <a:buSzPts val="2000"/>
              <a:buFont typeface="Krona One"/>
              <a:buNone/>
              <a:defRPr sz="2000" b="1">
                <a:latin typeface="Krona One"/>
                <a:ea typeface="Krona One"/>
                <a:cs typeface="Krona One"/>
                <a:sym typeface="Krona One"/>
              </a:defRPr>
            </a:lvl4pPr>
            <a:lvl5pPr lvl="4" rtl="0">
              <a:spcBef>
                <a:spcPts val="0"/>
              </a:spcBef>
              <a:spcAft>
                <a:spcPts val="0"/>
              </a:spcAft>
              <a:buSzPts val="2000"/>
              <a:buFont typeface="Krona One"/>
              <a:buNone/>
              <a:defRPr sz="2000" b="1">
                <a:latin typeface="Krona One"/>
                <a:ea typeface="Krona One"/>
                <a:cs typeface="Krona One"/>
                <a:sym typeface="Krona One"/>
              </a:defRPr>
            </a:lvl5pPr>
            <a:lvl6pPr lvl="5" rtl="0">
              <a:spcBef>
                <a:spcPts val="0"/>
              </a:spcBef>
              <a:spcAft>
                <a:spcPts val="0"/>
              </a:spcAft>
              <a:buSzPts val="2000"/>
              <a:buFont typeface="Krona One"/>
              <a:buNone/>
              <a:defRPr sz="2000" b="1">
                <a:latin typeface="Krona One"/>
                <a:ea typeface="Krona One"/>
                <a:cs typeface="Krona One"/>
                <a:sym typeface="Krona One"/>
              </a:defRPr>
            </a:lvl6pPr>
            <a:lvl7pPr lvl="6" rtl="0">
              <a:spcBef>
                <a:spcPts val="0"/>
              </a:spcBef>
              <a:spcAft>
                <a:spcPts val="0"/>
              </a:spcAft>
              <a:buSzPts val="2000"/>
              <a:buFont typeface="Krona One"/>
              <a:buNone/>
              <a:defRPr sz="2000" b="1">
                <a:latin typeface="Krona One"/>
                <a:ea typeface="Krona One"/>
                <a:cs typeface="Krona One"/>
                <a:sym typeface="Krona One"/>
              </a:defRPr>
            </a:lvl7pPr>
            <a:lvl8pPr lvl="7" rtl="0">
              <a:spcBef>
                <a:spcPts val="0"/>
              </a:spcBef>
              <a:spcAft>
                <a:spcPts val="0"/>
              </a:spcAft>
              <a:buSzPts val="2000"/>
              <a:buFont typeface="Krona One"/>
              <a:buNone/>
              <a:defRPr sz="2000" b="1">
                <a:latin typeface="Krona One"/>
                <a:ea typeface="Krona One"/>
                <a:cs typeface="Krona One"/>
                <a:sym typeface="Krona One"/>
              </a:defRPr>
            </a:lvl8pPr>
            <a:lvl9pPr lvl="8"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170" name="Google Shape;170;p13"/>
          <p:cNvSpPr txBox="1">
            <a:spLocks noGrp="1"/>
          </p:cNvSpPr>
          <p:nvPr>
            <p:ph type="subTitle" idx="9"/>
          </p:nvPr>
        </p:nvSpPr>
        <p:spPr>
          <a:xfrm>
            <a:off x="2368625" y="3655600"/>
            <a:ext cx="2046000" cy="658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1" name="Google Shape;171;p13"/>
          <p:cNvSpPr txBox="1">
            <a:spLocks noGrp="1"/>
          </p:cNvSpPr>
          <p:nvPr>
            <p:ph type="title" idx="13" hasCustomPrompt="1"/>
          </p:nvPr>
        </p:nvSpPr>
        <p:spPr>
          <a:xfrm>
            <a:off x="4729375" y="3310625"/>
            <a:ext cx="1368600" cy="79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2" name="Google Shape;172;p13"/>
          <p:cNvSpPr txBox="1">
            <a:spLocks noGrp="1"/>
          </p:cNvSpPr>
          <p:nvPr>
            <p:ph type="subTitle" idx="14"/>
          </p:nvPr>
        </p:nvSpPr>
        <p:spPr>
          <a:xfrm>
            <a:off x="6174925" y="3104050"/>
            <a:ext cx="2046000" cy="468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Krona One"/>
              <a:buNone/>
              <a:defRPr sz="2000" b="1">
                <a:latin typeface="Krona One"/>
                <a:ea typeface="Krona One"/>
                <a:cs typeface="Krona One"/>
                <a:sym typeface="Krona One"/>
              </a:defRPr>
            </a:lvl1pPr>
            <a:lvl2pPr lvl="1" rtl="0">
              <a:spcBef>
                <a:spcPts val="0"/>
              </a:spcBef>
              <a:spcAft>
                <a:spcPts val="0"/>
              </a:spcAft>
              <a:buSzPts val="2000"/>
              <a:buFont typeface="Krona One"/>
              <a:buNone/>
              <a:defRPr sz="2000" b="1">
                <a:latin typeface="Krona One"/>
                <a:ea typeface="Krona One"/>
                <a:cs typeface="Krona One"/>
                <a:sym typeface="Krona One"/>
              </a:defRPr>
            </a:lvl2pPr>
            <a:lvl3pPr lvl="2" rtl="0">
              <a:spcBef>
                <a:spcPts val="0"/>
              </a:spcBef>
              <a:spcAft>
                <a:spcPts val="0"/>
              </a:spcAft>
              <a:buSzPts val="2000"/>
              <a:buFont typeface="Krona One"/>
              <a:buNone/>
              <a:defRPr sz="2000" b="1">
                <a:latin typeface="Krona One"/>
                <a:ea typeface="Krona One"/>
                <a:cs typeface="Krona One"/>
                <a:sym typeface="Krona One"/>
              </a:defRPr>
            </a:lvl3pPr>
            <a:lvl4pPr lvl="3" rtl="0">
              <a:spcBef>
                <a:spcPts val="0"/>
              </a:spcBef>
              <a:spcAft>
                <a:spcPts val="0"/>
              </a:spcAft>
              <a:buSzPts val="2000"/>
              <a:buFont typeface="Krona One"/>
              <a:buNone/>
              <a:defRPr sz="2000" b="1">
                <a:latin typeface="Krona One"/>
                <a:ea typeface="Krona One"/>
                <a:cs typeface="Krona One"/>
                <a:sym typeface="Krona One"/>
              </a:defRPr>
            </a:lvl4pPr>
            <a:lvl5pPr lvl="4" rtl="0">
              <a:spcBef>
                <a:spcPts val="0"/>
              </a:spcBef>
              <a:spcAft>
                <a:spcPts val="0"/>
              </a:spcAft>
              <a:buSzPts val="2000"/>
              <a:buFont typeface="Krona One"/>
              <a:buNone/>
              <a:defRPr sz="2000" b="1">
                <a:latin typeface="Krona One"/>
                <a:ea typeface="Krona One"/>
                <a:cs typeface="Krona One"/>
                <a:sym typeface="Krona One"/>
              </a:defRPr>
            </a:lvl5pPr>
            <a:lvl6pPr lvl="5" rtl="0">
              <a:spcBef>
                <a:spcPts val="0"/>
              </a:spcBef>
              <a:spcAft>
                <a:spcPts val="0"/>
              </a:spcAft>
              <a:buSzPts val="2000"/>
              <a:buFont typeface="Krona One"/>
              <a:buNone/>
              <a:defRPr sz="2000" b="1">
                <a:latin typeface="Krona One"/>
                <a:ea typeface="Krona One"/>
                <a:cs typeface="Krona One"/>
                <a:sym typeface="Krona One"/>
              </a:defRPr>
            </a:lvl6pPr>
            <a:lvl7pPr lvl="6" rtl="0">
              <a:spcBef>
                <a:spcPts val="0"/>
              </a:spcBef>
              <a:spcAft>
                <a:spcPts val="0"/>
              </a:spcAft>
              <a:buSzPts val="2000"/>
              <a:buFont typeface="Krona One"/>
              <a:buNone/>
              <a:defRPr sz="2000" b="1">
                <a:latin typeface="Krona One"/>
                <a:ea typeface="Krona One"/>
                <a:cs typeface="Krona One"/>
                <a:sym typeface="Krona One"/>
              </a:defRPr>
            </a:lvl7pPr>
            <a:lvl8pPr lvl="7" rtl="0">
              <a:spcBef>
                <a:spcPts val="0"/>
              </a:spcBef>
              <a:spcAft>
                <a:spcPts val="0"/>
              </a:spcAft>
              <a:buSzPts val="2000"/>
              <a:buFont typeface="Krona One"/>
              <a:buNone/>
              <a:defRPr sz="2000" b="1">
                <a:latin typeface="Krona One"/>
                <a:ea typeface="Krona One"/>
                <a:cs typeface="Krona One"/>
                <a:sym typeface="Krona One"/>
              </a:defRPr>
            </a:lvl8pPr>
            <a:lvl9pPr lvl="8" rtl="0">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173" name="Google Shape;173;p13"/>
          <p:cNvSpPr txBox="1">
            <a:spLocks noGrp="1"/>
          </p:cNvSpPr>
          <p:nvPr>
            <p:ph type="subTitle" idx="15"/>
          </p:nvPr>
        </p:nvSpPr>
        <p:spPr>
          <a:xfrm>
            <a:off x="6174925" y="3655600"/>
            <a:ext cx="2046000" cy="658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174"/>
        <p:cNvGrpSpPr/>
        <p:nvPr/>
      </p:nvGrpSpPr>
      <p:grpSpPr>
        <a:xfrm>
          <a:off x="0" y="0"/>
          <a:ext cx="0" cy="0"/>
          <a:chOff x="0" y="0"/>
          <a:chExt cx="0" cy="0"/>
        </a:xfrm>
      </p:grpSpPr>
      <p:sp>
        <p:nvSpPr>
          <p:cNvPr id="175" name="Google Shape;175;p14"/>
          <p:cNvSpPr/>
          <p:nvPr/>
        </p:nvSpPr>
        <p:spPr>
          <a:xfrm>
            <a:off x="3524600" y="622625"/>
            <a:ext cx="5209500" cy="4063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448875" y="540000"/>
            <a:ext cx="5209500" cy="4063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448875" y="539375"/>
            <a:ext cx="5209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683175"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3869100"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4055025"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txBox="1">
            <a:spLocks noGrp="1"/>
          </p:cNvSpPr>
          <p:nvPr>
            <p:ph type="subTitle" idx="1"/>
          </p:nvPr>
        </p:nvSpPr>
        <p:spPr>
          <a:xfrm>
            <a:off x="3918775" y="1323400"/>
            <a:ext cx="4269600" cy="21291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2600"/>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82" name="Google Shape;182;p14"/>
          <p:cNvSpPr txBox="1">
            <a:spLocks noGrp="1"/>
          </p:cNvSpPr>
          <p:nvPr>
            <p:ph type="subTitle" idx="2"/>
          </p:nvPr>
        </p:nvSpPr>
        <p:spPr>
          <a:xfrm>
            <a:off x="4107225" y="3568063"/>
            <a:ext cx="3892800" cy="417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Font typeface="Krona One"/>
              <a:buNone/>
              <a:defRPr b="1">
                <a:highlight>
                  <a:schemeClr val="accent3"/>
                </a:highlight>
                <a:latin typeface="Krona One"/>
                <a:ea typeface="Krona One"/>
                <a:cs typeface="Krona One"/>
                <a:sym typeface="Krona 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83" name="Google Shape;183;p14"/>
          <p:cNvSpPr/>
          <p:nvPr/>
        </p:nvSpPr>
        <p:spPr>
          <a:xfrm>
            <a:off x="561425" y="622625"/>
            <a:ext cx="2778900" cy="40632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485700" y="540000"/>
            <a:ext cx="2778900" cy="4063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485700" y="539375"/>
            <a:ext cx="27789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8" r:id="rId7"/>
    <p:sldLayoutId id="2147483659" r:id="rId8"/>
    <p:sldLayoutId id="2147483660" r:id="rId9"/>
    <p:sldLayoutId id="2147483661" r:id="rId10"/>
    <p:sldLayoutId id="2147483666" r:id="rId11"/>
    <p:sldLayoutId id="2147483671" r:id="rId12"/>
    <p:sldLayoutId id="2147483672" r:id="rId13"/>
    <p:sldLayoutId id="2147483673" r:id="rId14"/>
    <p:sldLayoutId id="21474836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video" Target="https://www.youtube.com/embed/i-LQCeDNt_Q"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WELCOME TO </a:t>
            </a:r>
            <a:br>
              <a:rPr lang="en" dirty="0"/>
            </a:br>
            <a:r>
              <a:rPr lang="en" sz="5400" dirty="0">
                <a:highlight>
                  <a:schemeClr val="accent3"/>
                </a:highlight>
              </a:rPr>
              <a:t>HYLAND!</a:t>
            </a:r>
            <a:endParaRPr dirty="0">
              <a:highlight>
                <a:schemeClr val="accent3"/>
              </a:highlight>
            </a:endParaRPr>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4"/>
          <p:cNvSpPr/>
          <p:nvPr/>
        </p:nvSpPr>
        <p:spPr>
          <a:xfrm>
            <a:off x="1080350" y="1295950"/>
            <a:ext cx="2787900" cy="27879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1001388" y="1214025"/>
            <a:ext cx="2787900" cy="27879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txBox="1">
            <a:spLocks noGrp="1"/>
          </p:cNvSpPr>
          <p:nvPr>
            <p:ph type="ctrTitle"/>
          </p:nvPr>
        </p:nvSpPr>
        <p:spPr>
          <a:xfrm>
            <a:off x="5126487" y="1927600"/>
            <a:ext cx="3117275" cy="7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WHO WE </a:t>
            </a:r>
            <a:r>
              <a:rPr lang="en" sz="4000" dirty="0">
                <a:highlight>
                  <a:schemeClr val="accent3"/>
                </a:highlight>
              </a:rPr>
              <a:t>ARE</a:t>
            </a:r>
            <a:endParaRPr sz="4000" dirty="0">
              <a:highlight>
                <a:schemeClr val="accent3"/>
              </a:highlight>
            </a:endParaRPr>
          </a:p>
        </p:txBody>
      </p:sp>
      <p:sp>
        <p:nvSpPr>
          <p:cNvPr id="485" name="Google Shape;485;p34"/>
          <p:cNvSpPr txBox="1">
            <a:spLocks noGrp="1"/>
          </p:cNvSpPr>
          <p:nvPr>
            <p:ph type="subTitle" idx="1"/>
          </p:nvPr>
        </p:nvSpPr>
        <p:spPr>
          <a:xfrm>
            <a:off x="5403825" y="3806375"/>
            <a:ext cx="2562600" cy="69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Hyland’s Company Culture</a:t>
            </a:r>
            <a:endParaRPr dirty="0"/>
          </a:p>
        </p:txBody>
      </p:sp>
      <p:sp>
        <p:nvSpPr>
          <p:cNvPr id="486" name="Google Shape;486;p34"/>
          <p:cNvSpPr txBox="1">
            <a:spLocks noGrp="1"/>
          </p:cNvSpPr>
          <p:nvPr>
            <p:ph type="title" idx="2"/>
          </p:nvPr>
        </p:nvSpPr>
        <p:spPr>
          <a:xfrm>
            <a:off x="1001400" y="1749150"/>
            <a:ext cx="2787900" cy="16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3E74-ED25-490E-8AAC-32BE7F4E3C7D}"/>
              </a:ext>
            </a:extLst>
          </p:cNvPr>
          <p:cNvSpPr>
            <a:spLocks noGrp="1"/>
          </p:cNvSpPr>
          <p:nvPr>
            <p:ph type="title"/>
          </p:nvPr>
        </p:nvSpPr>
        <p:spPr/>
        <p:txBody>
          <a:bodyPr/>
          <a:lstStyle/>
          <a:p>
            <a:r>
              <a:rPr lang="en-US" dirty="0"/>
              <a:t>CULTURE</a:t>
            </a:r>
          </a:p>
        </p:txBody>
      </p:sp>
      <p:pic>
        <p:nvPicPr>
          <p:cNvPr id="3" name="Picture 2">
            <a:extLst>
              <a:ext uri="{FF2B5EF4-FFF2-40B4-BE49-F238E27FC236}">
                <a16:creationId xmlns:a16="http://schemas.microsoft.com/office/drawing/2014/main" id="{43D6B491-6BC0-4D48-92E3-EDCC684F1B5F}"/>
              </a:ext>
            </a:extLst>
          </p:cNvPr>
          <p:cNvPicPr>
            <a:picLocks noChangeAspect="1"/>
          </p:cNvPicPr>
          <p:nvPr/>
        </p:nvPicPr>
        <p:blipFill>
          <a:blip r:embed="rId3" cstate="screen">
            <a:clrChange>
              <a:clrFrom>
                <a:srgbClr val="F1EFF0"/>
              </a:clrFrom>
              <a:clrTo>
                <a:srgbClr val="F1EFF0">
                  <a:alpha val="0"/>
                </a:srgbClr>
              </a:clrTo>
            </a:clrChange>
            <a:extLst>
              <a:ext uri="{28A0092B-C50C-407E-A947-70E740481C1C}">
                <a14:useLocalDpi xmlns:a14="http://schemas.microsoft.com/office/drawing/2010/main"/>
              </a:ext>
            </a:extLst>
          </a:blip>
          <a:stretch>
            <a:fillRect/>
          </a:stretch>
        </p:blipFill>
        <p:spPr>
          <a:xfrm>
            <a:off x="-409435" y="1519186"/>
            <a:ext cx="10343869" cy="2795639"/>
          </a:xfrm>
          <a:prstGeom prst="rect">
            <a:avLst/>
          </a:prstGeom>
        </p:spPr>
      </p:pic>
    </p:spTree>
    <p:extLst>
      <p:ext uri="{BB962C8B-B14F-4D97-AF65-F5344CB8AC3E}">
        <p14:creationId xmlns:p14="http://schemas.microsoft.com/office/powerpoint/2010/main" val="347440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l="-12000" t="2000" r="-2000"/>
          </a:stretch>
        </a:blipFill>
        <a:effectLst/>
      </p:bgPr>
    </p:bg>
    <p:spTree>
      <p:nvGrpSpPr>
        <p:cNvPr id="1" name="Shape 1299"/>
        <p:cNvGrpSpPr/>
        <p:nvPr/>
      </p:nvGrpSpPr>
      <p:grpSpPr>
        <a:xfrm>
          <a:off x="0" y="0"/>
          <a:ext cx="0" cy="0"/>
          <a:chOff x="0" y="0"/>
          <a:chExt cx="0" cy="0"/>
        </a:xfrm>
      </p:grpSpPr>
      <p:sp>
        <p:nvSpPr>
          <p:cNvPr id="1300" name="Google Shape;1300;p45"/>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PICTURE IS WORTH A </a:t>
            </a:r>
            <a:r>
              <a:rPr lang="en" dirty="0">
                <a:highlight>
                  <a:schemeClr val="accent3"/>
                </a:highlight>
              </a:rPr>
              <a:t>THOUSAND WORDS</a:t>
            </a:r>
            <a:endParaRPr dirty="0">
              <a:highlight>
                <a:schemeClr val="accent3"/>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4"/>
          <p:cNvSpPr/>
          <p:nvPr/>
        </p:nvSpPr>
        <p:spPr>
          <a:xfrm>
            <a:off x="1080350" y="1295950"/>
            <a:ext cx="2787900" cy="27879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1001388" y="1214025"/>
            <a:ext cx="2787900" cy="2787900"/>
          </a:xfrm>
          <a:prstGeom prst="snip1Rect">
            <a:avLst>
              <a:gd name="adj" fmla="val 1132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txBox="1">
            <a:spLocks noGrp="1"/>
          </p:cNvSpPr>
          <p:nvPr>
            <p:ph type="ctrTitle"/>
          </p:nvPr>
        </p:nvSpPr>
        <p:spPr>
          <a:xfrm>
            <a:off x="5126487" y="2308750"/>
            <a:ext cx="3117275" cy="7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HOW DO </a:t>
            </a:r>
            <a:r>
              <a:rPr lang="en" sz="4000" dirty="0">
                <a:highlight>
                  <a:schemeClr val="accent3"/>
                </a:highlight>
              </a:rPr>
              <a:t>YOU</a:t>
            </a:r>
            <a:br>
              <a:rPr lang="en" sz="4000" dirty="0">
                <a:highlight>
                  <a:schemeClr val="accent3"/>
                </a:highlight>
              </a:rPr>
            </a:br>
            <a:r>
              <a:rPr lang="en" sz="4000" dirty="0"/>
              <a:t>FIT IN?</a:t>
            </a:r>
            <a:endParaRPr sz="4000" dirty="0"/>
          </a:p>
        </p:txBody>
      </p:sp>
      <p:sp>
        <p:nvSpPr>
          <p:cNvPr id="485" name="Google Shape;485;p34"/>
          <p:cNvSpPr txBox="1">
            <a:spLocks noGrp="1"/>
          </p:cNvSpPr>
          <p:nvPr>
            <p:ph type="subTitle" idx="1"/>
          </p:nvPr>
        </p:nvSpPr>
        <p:spPr>
          <a:xfrm>
            <a:off x="5403825" y="3806375"/>
            <a:ext cx="2562600" cy="69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tx1"/>
                </a:solidFill>
              </a:rPr>
              <a:t>Tech Outreach &amp; Career Opportunities @ Hyland</a:t>
            </a:r>
            <a:endParaRPr dirty="0">
              <a:solidFill>
                <a:schemeClr val="tx1"/>
              </a:solidFill>
            </a:endParaRPr>
          </a:p>
        </p:txBody>
      </p:sp>
      <p:sp>
        <p:nvSpPr>
          <p:cNvPr id="486" name="Google Shape;486;p34"/>
          <p:cNvSpPr txBox="1">
            <a:spLocks noGrp="1"/>
          </p:cNvSpPr>
          <p:nvPr>
            <p:ph type="title" idx="2"/>
          </p:nvPr>
        </p:nvSpPr>
        <p:spPr>
          <a:xfrm>
            <a:off x="1001400" y="1749150"/>
            <a:ext cx="2787900" cy="16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880533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5" name="Picture 4">
            <a:extLst>
              <a:ext uri="{FF2B5EF4-FFF2-40B4-BE49-F238E27FC236}">
                <a16:creationId xmlns:a16="http://schemas.microsoft.com/office/drawing/2014/main" id="{4C976C4C-6960-401A-8AB9-48D0F3BEDC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6073" y="609599"/>
            <a:ext cx="3478440" cy="2608830"/>
          </a:xfrm>
          <a:prstGeom prst="rect">
            <a:avLst/>
          </a:prstGeom>
        </p:spPr>
      </p:pic>
      <p:sp>
        <p:nvSpPr>
          <p:cNvPr id="1300" name="Google Shape;1300;p45"/>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HY-TECH </a:t>
            </a:r>
            <a:r>
              <a:rPr lang="en" dirty="0">
                <a:highlight>
                  <a:schemeClr val="accent3"/>
                </a:highlight>
              </a:rPr>
              <a:t>CAMPS</a:t>
            </a:r>
            <a:endParaRPr dirty="0">
              <a:highlight>
                <a:schemeClr val="accent3"/>
              </a:highlight>
            </a:endParaRPr>
          </a:p>
        </p:txBody>
      </p:sp>
      <p:pic>
        <p:nvPicPr>
          <p:cNvPr id="3" name="Picture 2">
            <a:extLst>
              <a:ext uri="{FF2B5EF4-FFF2-40B4-BE49-F238E27FC236}">
                <a16:creationId xmlns:a16="http://schemas.microsoft.com/office/drawing/2014/main" id="{8662026F-32EF-4146-8F9D-1F9168E67C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763" y="609600"/>
            <a:ext cx="3319123" cy="2608830"/>
          </a:xfrm>
          <a:prstGeom prst="rect">
            <a:avLst/>
          </a:prstGeom>
        </p:spPr>
      </p:pic>
      <p:pic>
        <p:nvPicPr>
          <p:cNvPr id="4" name="Picture 3">
            <a:extLst>
              <a:ext uri="{FF2B5EF4-FFF2-40B4-BE49-F238E27FC236}">
                <a16:creationId xmlns:a16="http://schemas.microsoft.com/office/drawing/2014/main" id="{E6D51605-D597-47D2-804E-73C558385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226" y="609599"/>
            <a:ext cx="3319124" cy="2608830"/>
          </a:xfrm>
          <a:prstGeom prst="rect">
            <a:avLst/>
          </a:prstGeom>
        </p:spPr>
      </p:pic>
    </p:spTree>
    <p:extLst>
      <p:ext uri="{BB962C8B-B14F-4D97-AF65-F5344CB8AC3E}">
        <p14:creationId xmlns:p14="http://schemas.microsoft.com/office/powerpoint/2010/main" val="133241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0" fill="hold"/>
                                        <p:tgtEl>
                                          <p:spTgt spid="3"/>
                                        </p:tgtEl>
                                        <p:attrNameLst>
                                          <p:attrName>ppt_w</p:attrName>
                                        </p:attrNameLst>
                                      </p:cBhvr>
                                      <p:tavLst>
                                        <p:tav tm="0">
                                          <p:val>
                                            <p:fltVal val="0"/>
                                          </p:val>
                                        </p:tav>
                                        <p:tav tm="100000">
                                          <p:val>
                                            <p:strVal val="#ppt_w"/>
                                          </p:val>
                                        </p:tav>
                                      </p:tavLst>
                                    </p:anim>
                                    <p:anim calcmode="lin" valueType="num">
                                      <p:cBhvr>
                                        <p:cTn id="8" dur="2500" fill="hold"/>
                                        <p:tgtEl>
                                          <p:spTgt spid="3"/>
                                        </p:tgtEl>
                                        <p:attrNameLst>
                                          <p:attrName>ppt_h</p:attrName>
                                        </p:attrNameLst>
                                      </p:cBhvr>
                                      <p:tavLst>
                                        <p:tav tm="0">
                                          <p:val>
                                            <p:fltVal val="0"/>
                                          </p:val>
                                        </p:tav>
                                        <p:tav tm="100000">
                                          <p:val>
                                            <p:strVal val="#ppt_h"/>
                                          </p:val>
                                        </p:tav>
                                      </p:tavLst>
                                    </p:anim>
                                    <p:anim calcmode="lin" valueType="num">
                                      <p:cBhvr>
                                        <p:cTn id="9" dur="2500" fill="hold"/>
                                        <p:tgtEl>
                                          <p:spTgt spid="3"/>
                                        </p:tgtEl>
                                        <p:attrNameLst>
                                          <p:attrName>style.rotation</p:attrName>
                                        </p:attrNameLst>
                                      </p:cBhvr>
                                      <p:tavLst>
                                        <p:tav tm="0">
                                          <p:val>
                                            <p:fltVal val="90"/>
                                          </p:val>
                                        </p:tav>
                                        <p:tav tm="100000">
                                          <p:val>
                                            <p:fltVal val="0"/>
                                          </p:val>
                                        </p:tav>
                                      </p:tavLst>
                                    </p:anim>
                                    <p:animEffect transition="in" filter="fade">
                                      <p:cBhvr>
                                        <p:cTn id="10" dur="2500"/>
                                        <p:tgtEl>
                                          <p:spTgt spid="3"/>
                                        </p:tgtEl>
                                      </p:cBhvr>
                                    </p:animEffect>
                                  </p:childTnLst>
                                </p:cTn>
                              </p:par>
                            </p:childTnLst>
                          </p:cTn>
                        </p:par>
                        <p:par>
                          <p:cTn id="11" fill="hold">
                            <p:stCondLst>
                              <p:cond delay="25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2500" fill="hold"/>
                                        <p:tgtEl>
                                          <p:spTgt spid="4"/>
                                        </p:tgtEl>
                                        <p:attrNameLst>
                                          <p:attrName>ppt_w</p:attrName>
                                        </p:attrNameLst>
                                      </p:cBhvr>
                                      <p:tavLst>
                                        <p:tav tm="0">
                                          <p:val>
                                            <p:fltVal val="0"/>
                                          </p:val>
                                        </p:tav>
                                        <p:tav tm="100000">
                                          <p:val>
                                            <p:strVal val="#ppt_w"/>
                                          </p:val>
                                        </p:tav>
                                      </p:tavLst>
                                    </p:anim>
                                    <p:anim calcmode="lin" valueType="num">
                                      <p:cBhvr>
                                        <p:cTn id="15" dur="2500" fill="hold"/>
                                        <p:tgtEl>
                                          <p:spTgt spid="4"/>
                                        </p:tgtEl>
                                        <p:attrNameLst>
                                          <p:attrName>ppt_h</p:attrName>
                                        </p:attrNameLst>
                                      </p:cBhvr>
                                      <p:tavLst>
                                        <p:tav tm="0">
                                          <p:val>
                                            <p:fltVal val="0"/>
                                          </p:val>
                                        </p:tav>
                                        <p:tav tm="100000">
                                          <p:val>
                                            <p:strVal val="#ppt_h"/>
                                          </p:val>
                                        </p:tav>
                                      </p:tavLst>
                                    </p:anim>
                                    <p:anim calcmode="lin" valueType="num">
                                      <p:cBhvr>
                                        <p:cTn id="16" dur="2500" fill="hold"/>
                                        <p:tgtEl>
                                          <p:spTgt spid="4"/>
                                        </p:tgtEl>
                                        <p:attrNameLst>
                                          <p:attrName>style.rotation</p:attrName>
                                        </p:attrNameLst>
                                      </p:cBhvr>
                                      <p:tavLst>
                                        <p:tav tm="0">
                                          <p:val>
                                            <p:fltVal val="90"/>
                                          </p:val>
                                        </p:tav>
                                        <p:tav tm="100000">
                                          <p:val>
                                            <p:fltVal val="0"/>
                                          </p:val>
                                        </p:tav>
                                      </p:tavLst>
                                    </p:anim>
                                    <p:animEffect transition="in" filter="fade">
                                      <p:cBhvr>
                                        <p:cTn id="17" dur="2500"/>
                                        <p:tgtEl>
                                          <p:spTgt spid="4"/>
                                        </p:tgtEl>
                                      </p:cBhvr>
                                    </p:animEffect>
                                  </p:childTnLst>
                                </p:cTn>
                              </p:par>
                            </p:childTnLst>
                          </p:cTn>
                        </p:par>
                        <p:par>
                          <p:cTn id="18" fill="hold">
                            <p:stCondLst>
                              <p:cond delay="5000"/>
                            </p:stCondLst>
                            <p:childTnLst>
                              <p:par>
                                <p:cTn id="19" presetID="3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2500" fill="hold"/>
                                        <p:tgtEl>
                                          <p:spTgt spid="5"/>
                                        </p:tgtEl>
                                        <p:attrNameLst>
                                          <p:attrName>ppt_w</p:attrName>
                                        </p:attrNameLst>
                                      </p:cBhvr>
                                      <p:tavLst>
                                        <p:tav tm="0">
                                          <p:val>
                                            <p:fltVal val="0"/>
                                          </p:val>
                                        </p:tav>
                                        <p:tav tm="100000">
                                          <p:val>
                                            <p:strVal val="#ppt_w"/>
                                          </p:val>
                                        </p:tav>
                                      </p:tavLst>
                                    </p:anim>
                                    <p:anim calcmode="lin" valueType="num">
                                      <p:cBhvr>
                                        <p:cTn id="22" dur="2500" fill="hold"/>
                                        <p:tgtEl>
                                          <p:spTgt spid="5"/>
                                        </p:tgtEl>
                                        <p:attrNameLst>
                                          <p:attrName>ppt_h</p:attrName>
                                        </p:attrNameLst>
                                      </p:cBhvr>
                                      <p:tavLst>
                                        <p:tav tm="0">
                                          <p:val>
                                            <p:fltVal val="0"/>
                                          </p:val>
                                        </p:tav>
                                        <p:tav tm="100000">
                                          <p:val>
                                            <p:strVal val="#ppt_h"/>
                                          </p:val>
                                        </p:tav>
                                      </p:tavLst>
                                    </p:anim>
                                    <p:anim calcmode="lin" valueType="num">
                                      <p:cBhvr>
                                        <p:cTn id="23" dur="2500" fill="hold"/>
                                        <p:tgtEl>
                                          <p:spTgt spid="5"/>
                                        </p:tgtEl>
                                        <p:attrNameLst>
                                          <p:attrName>style.rotation</p:attrName>
                                        </p:attrNameLst>
                                      </p:cBhvr>
                                      <p:tavLst>
                                        <p:tav tm="0">
                                          <p:val>
                                            <p:fltVal val="90"/>
                                          </p:val>
                                        </p:tav>
                                        <p:tav tm="100000">
                                          <p:val>
                                            <p:fltVal val="0"/>
                                          </p:val>
                                        </p:tav>
                                      </p:tavLst>
                                    </p:anim>
                                    <p:animEffect transition="in" filter="fade">
                                      <p:cBhvr>
                                        <p:cTn id="24"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5"/>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HY-TECH </a:t>
            </a:r>
            <a:r>
              <a:rPr lang="en" dirty="0">
                <a:highlight>
                  <a:schemeClr val="accent3"/>
                </a:highlight>
              </a:rPr>
              <a:t>CLUB</a:t>
            </a:r>
            <a:endParaRPr dirty="0">
              <a:highlight>
                <a:schemeClr val="accent3"/>
              </a:highlight>
            </a:endParaRPr>
          </a:p>
        </p:txBody>
      </p:sp>
      <p:pic>
        <p:nvPicPr>
          <p:cNvPr id="6" name="Picture 5">
            <a:extLst>
              <a:ext uri="{FF2B5EF4-FFF2-40B4-BE49-F238E27FC236}">
                <a16:creationId xmlns:a16="http://schemas.microsoft.com/office/drawing/2014/main" id="{6FC5588B-6607-414A-AEE0-B0FD45D7D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5381" y="609599"/>
            <a:ext cx="3555137" cy="2666353"/>
          </a:xfrm>
          <a:prstGeom prst="rect">
            <a:avLst/>
          </a:prstGeom>
        </p:spPr>
      </p:pic>
      <p:pic>
        <p:nvPicPr>
          <p:cNvPr id="7" name="Picture 6">
            <a:extLst>
              <a:ext uri="{FF2B5EF4-FFF2-40B4-BE49-F238E27FC236}">
                <a16:creationId xmlns:a16="http://schemas.microsoft.com/office/drawing/2014/main" id="{933C7131-8775-4A4A-8C9C-25BFD2B05D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569" y="609599"/>
            <a:ext cx="3555138" cy="2666353"/>
          </a:xfrm>
          <a:prstGeom prst="rect">
            <a:avLst/>
          </a:prstGeom>
        </p:spPr>
      </p:pic>
      <p:pic>
        <p:nvPicPr>
          <p:cNvPr id="8" name="Picture 7">
            <a:extLst>
              <a:ext uri="{FF2B5EF4-FFF2-40B4-BE49-F238E27FC236}">
                <a16:creationId xmlns:a16="http://schemas.microsoft.com/office/drawing/2014/main" id="{CDD60FCC-23D3-444E-A9B2-DACBDC7F53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5186" y="609599"/>
            <a:ext cx="3555137" cy="2666353"/>
          </a:xfrm>
          <a:prstGeom prst="rect">
            <a:avLst/>
          </a:prstGeom>
        </p:spPr>
      </p:pic>
    </p:spTree>
    <p:extLst>
      <p:ext uri="{BB962C8B-B14F-4D97-AF65-F5344CB8AC3E}">
        <p14:creationId xmlns:p14="http://schemas.microsoft.com/office/powerpoint/2010/main" val="118474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0"/>
                                        <p:tgtEl>
                                          <p:spTgt spid="6"/>
                                        </p:tgtEl>
                                      </p:cBhvr>
                                    </p:animEffect>
                                    <p:anim calcmode="lin" valueType="num">
                                      <p:cBhvr>
                                        <p:cTn id="8" dur="2500" fill="hold"/>
                                        <p:tgtEl>
                                          <p:spTgt spid="6"/>
                                        </p:tgtEl>
                                        <p:attrNameLst>
                                          <p:attrName>ppt_x</p:attrName>
                                        </p:attrNameLst>
                                      </p:cBhvr>
                                      <p:tavLst>
                                        <p:tav tm="0">
                                          <p:val>
                                            <p:strVal val="#ppt_x"/>
                                          </p:val>
                                        </p:tav>
                                        <p:tav tm="100000">
                                          <p:val>
                                            <p:strVal val="#ppt_x"/>
                                          </p:val>
                                        </p:tav>
                                      </p:tavLst>
                                    </p:anim>
                                    <p:anim calcmode="lin" valueType="num">
                                      <p:cBhvr>
                                        <p:cTn id="9" dur="2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45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5500"/>
                            </p:stCondLst>
                            <p:childTnLst>
                              <p:par>
                                <p:cTn id="17" presetID="42" presetClass="entr" presetSubtype="0" fill="hold" nodeType="afterEffect">
                                  <p:stCondLst>
                                    <p:cond delay="2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0"/>
                                        <p:tgtEl>
                                          <p:spTgt spid="8"/>
                                        </p:tgtEl>
                                      </p:cBhvr>
                                    </p:animEffect>
                                    <p:anim calcmode="lin" valueType="num">
                                      <p:cBhvr>
                                        <p:cTn id="20" dur="2500" fill="hold"/>
                                        <p:tgtEl>
                                          <p:spTgt spid="8"/>
                                        </p:tgtEl>
                                        <p:attrNameLst>
                                          <p:attrName>ppt_x</p:attrName>
                                        </p:attrNameLst>
                                      </p:cBhvr>
                                      <p:tavLst>
                                        <p:tav tm="0">
                                          <p:val>
                                            <p:strVal val="#ppt_x"/>
                                          </p:val>
                                        </p:tav>
                                        <p:tav tm="100000">
                                          <p:val>
                                            <p:strVal val="#ppt_x"/>
                                          </p:val>
                                        </p:tav>
                                      </p:tavLst>
                                    </p:anim>
                                    <p:anim calcmode="lin" valueType="num">
                                      <p:cBhvr>
                                        <p:cTn id="21" dur="2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5"/>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HIGH SCHOOL</a:t>
            </a:r>
            <a:r>
              <a:rPr lang="en" dirty="0"/>
              <a:t> </a:t>
            </a:r>
            <a:r>
              <a:rPr lang="en" dirty="0">
                <a:highlight>
                  <a:schemeClr val="accent3"/>
                </a:highlight>
              </a:rPr>
              <a:t>INNOVATION SHOWDOWN</a:t>
            </a:r>
            <a:endParaRPr dirty="0">
              <a:highlight>
                <a:schemeClr val="accent3"/>
              </a:highlight>
            </a:endParaRPr>
          </a:p>
        </p:txBody>
      </p:sp>
      <p:pic>
        <p:nvPicPr>
          <p:cNvPr id="9" name="Picture 8">
            <a:extLst>
              <a:ext uri="{FF2B5EF4-FFF2-40B4-BE49-F238E27FC236}">
                <a16:creationId xmlns:a16="http://schemas.microsoft.com/office/drawing/2014/main" id="{A34819D7-3CE4-49CF-BC10-0320DD2EF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4431" y="609599"/>
            <a:ext cx="3555138" cy="2666353"/>
          </a:xfrm>
          <a:prstGeom prst="rect">
            <a:avLst/>
          </a:prstGeom>
        </p:spPr>
      </p:pic>
      <p:pic>
        <p:nvPicPr>
          <p:cNvPr id="10" name="Picture 9">
            <a:extLst>
              <a:ext uri="{FF2B5EF4-FFF2-40B4-BE49-F238E27FC236}">
                <a16:creationId xmlns:a16="http://schemas.microsoft.com/office/drawing/2014/main" id="{352AE1F3-0105-49EE-B515-C463F92326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323" y="609599"/>
            <a:ext cx="3555137" cy="2666353"/>
          </a:xfrm>
          <a:prstGeom prst="rect">
            <a:avLst/>
          </a:prstGeom>
        </p:spPr>
      </p:pic>
      <p:pic>
        <p:nvPicPr>
          <p:cNvPr id="11" name="Picture 10">
            <a:extLst>
              <a:ext uri="{FF2B5EF4-FFF2-40B4-BE49-F238E27FC236}">
                <a16:creationId xmlns:a16="http://schemas.microsoft.com/office/drawing/2014/main" id="{06BEB07D-0D85-4C6C-98B2-FFA9F0B33A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5186" y="609599"/>
            <a:ext cx="3555136" cy="2666353"/>
          </a:xfrm>
          <a:prstGeom prst="rect">
            <a:avLst/>
          </a:prstGeom>
        </p:spPr>
      </p:pic>
    </p:spTree>
    <p:extLst>
      <p:ext uri="{BB962C8B-B14F-4D97-AF65-F5344CB8AC3E}">
        <p14:creationId xmlns:p14="http://schemas.microsoft.com/office/powerpoint/2010/main" val="217912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0" fill="hold"/>
                                        <p:tgtEl>
                                          <p:spTgt spid="9"/>
                                        </p:tgtEl>
                                        <p:attrNameLst>
                                          <p:attrName>ppt_w</p:attrName>
                                        </p:attrNameLst>
                                      </p:cBhvr>
                                      <p:tavLst>
                                        <p:tav tm="0">
                                          <p:val>
                                            <p:fltVal val="0"/>
                                          </p:val>
                                        </p:tav>
                                        <p:tav tm="100000">
                                          <p:val>
                                            <p:strVal val="#ppt_w"/>
                                          </p:val>
                                        </p:tav>
                                      </p:tavLst>
                                    </p:anim>
                                    <p:anim calcmode="lin" valueType="num">
                                      <p:cBhvr>
                                        <p:cTn id="8" dur="2500" fill="hold"/>
                                        <p:tgtEl>
                                          <p:spTgt spid="9"/>
                                        </p:tgtEl>
                                        <p:attrNameLst>
                                          <p:attrName>ppt_h</p:attrName>
                                        </p:attrNameLst>
                                      </p:cBhvr>
                                      <p:tavLst>
                                        <p:tav tm="0">
                                          <p:val>
                                            <p:fltVal val="0"/>
                                          </p:val>
                                        </p:tav>
                                        <p:tav tm="100000">
                                          <p:val>
                                            <p:strVal val="#ppt_h"/>
                                          </p:val>
                                        </p:tav>
                                      </p:tavLst>
                                    </p:anim>
                                    <p:anim calcmode="lin" valueType="num">
                                      <p:cBhvr>
                                        <p:cTn id="9" dur="2500" fill="hold"/>
                                        <p:tgtEl>
                                          <p:spTgt spid="9"/>
                                        </p:tgtEl>
                                        <p:attrNameLst>
                                          <p:attrName>style.rotation</p:attrName>
                                        </p:attrNameLst>
                                      </p:cBhvr>
                                      <p:tavLst>
                                        <p:tav tm="0">
                                          <p:val>
                                            <p:fltVal val="90"/>
                                          </p:val>
                                        </p:tav>
                                        <p:tav tm="100000">
                                          <p:val>
                                            <p:fltVal val="0"/>
                                          </p:val>
                                        </p:tav>
                                      </p:tavLst>
                                    </p:anim>
                                    <p:animEffect transition="in" filter="fade">
                                      <p:cBhvr>
                                        <p:cTn id="10" dur="2500"/>
                                        <p:tgtEl>
                                          <p:spTgt spid="9"/>
                                        </p:tgtEl>
                                      </p:cBhvr>
                                    </p:animEffect>
                                  </p:childTnLst>
                                </p:cTn>
                              </p:par>
                            </p:childTnLst>
                          </p:cTn>
                        </p:par>
                        <p:par>
                          <p:cTn id="11" fill="hold">
                            <p:stCondLst>
                              <p:cond delay="2500"/>
                            </p:stCondLst>
                            <p:childTnLst>
                              <p:par>
                                <p:cTn id="12" presetID="3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2500" fill="hold"/>
                                        <p:tgtEl>
                                          <p:spTgt spid="10"/>
                                        </p:tgtEl>
                                        <p:attrNameLst>
                                          <p:attrName>ppt_w</p:attrName>
                                        </p:attrNameLst>
                                      </p:cBhvr>
                                      <p:tavLst>
                                        <p:tav tm="0">
                                          <p:val>
                                            <p:fltVal val="0"/>
                                          </p:val>
                                        </p:tav>
                                        <p:tav tm="100000">
                                          <p:val>
                                            <p:strVal val="#ppt_w"/>
                                          </p:val>
                                        </p:tav>
                                      </p:tavLst>
                                    </p:anim>
                                    <p:anim calcmode="lin" valueType="num">
                                      <p:cBhvr>
                                        <p:cTn id="15" dur="2500" fill="hold"/>
                                        <p:tgtEl>
                                          <p:spTgt spid="10"/>
                                        </p:tgtEl>
                                        <p:attrNameLst>
                                          <p:attrName>ppt_h</p:attrName>
                                        </p:attrNameLst>
                                      </p:cBhvr>
                                      <p:tavLst>
                                        <p:tav tm="0">
                                          <p:val>
                                            <p:fltVal val="0"/>
                                          </p:val>
                                        </p:tav>
                                        <p:tav tm="100000">
                                          <p:val>
                                            <p:strVal val="#ppt_h"/>
                                          </p:val>
                                        </p:tav>
                                      </p:tavLst>
                                    </p:anim>
                                    <p:anim calcmode="lin" valueType="num">
                                      <p:cBhvr>
                                        <p:cTn id="16" dur="2500" fill="hold"/>
                                        <p:tgtEl>
                                          <p:spTgt spid="10"/>
                                        </p:tgtEl>
                                        <p:attrNameLst>
                                          <p:attrName>style.rotation</p:attrName>
                                        </p:attrNameLst>
                                      </p:cBhvr>
                                      <p:tavLst>
                                        <p:tav tm="0">
                                          <p:val>
                                            <p:fltVal val="90"/>
                                          </p:val>
                                        </p:tav>
                                        <p:tav tm="100000">
                                          <p:val>
                                            <p:fltVal val="0"/>
                                          </p:val>
                                        </p:tav>
                                      </p:tavLst>
                                    </p:anim>
                                    <p:animEffect transition="in" filter="fade">
                                      <p:cBhvr>
                                        <p:cTn id="17" dur="2500"/>
                                        <p:tgtEl>
                                          <p:spTgt spid="10"/>
                                        </p:tgtEl>
                                      </p:cBhvr>
                                    </p:animEffect>
                                  </p:childTnLst>
                                </p:cTn>
                              </p:par>
                            </p:childTnLst>
                          </p:cTn>
                        </p:par>
                        <p:par>
                          <p:cTn id="18" fill="hold">
                            <p:stCondLst>
                              <p:cond delay="5000"/>
                            </p:stCondLst>
                            <p:childTnLst>
                              <p:par>
                                <p:cTn id="19" presetID="3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500" fill="hold"/>
                                        <p:tgtEl>
                                          <p:spTgt spid="11"/>
                                        </p:tgtEl>
                                        <p:attrNameLst>
                                          <p:attrName>ppt_w</p:attrName>
                                        </p:attrNameLst>
                                      </p:cBhvr>
                                      <p:tavLst>
                                        <p:tav tm="0">
                                          <p:val>
                                            <p:fltVal val="0"/>
                                          </p:val>
                                        </p:tav>
                                        <p:tav tm="100000">
                                          <p:val>
                                            <p:strVal val="#ppt_w"/>
                                          </p:val>
                                        </p:tav>
                                      </p:tavLst>
                                    </p:anim>
                                    <p:anim calcmode="lin" valueType="num">
                                      <p:cBhvr>
                                        <p:cTn id="22" dur="2500" fill="hold"/>
                                        <p:tgtEl>
                                          <p:spTgt spid="11"/>
                                        </p:tgtEl>
                                        <p:attrNameLst>
                                          <p:attrName>ppt_h</p:attrName>
                                        </p:attrNameLst>
                                      </p:cBhvr>
                                      <p:tavLst>
                                        <p:tav tm="0">
                                          <p:val>
                                            <p:fltVal val="0"/>
                                          </p:val>
                                        </p:tav>
                                        <p:tav tm="100000">
                                          <p:val>
                                            <p:strVal val="#ppt_h"/>
                                          </p:val>
                                        </p:tav>
                                      </p:tavLst>
                                    </p:anim>
                                    <p:anim calcmode="lin" valueType="num">
                                      <p:cBhvr>
                                        <p:cTn id="23" dur="2500" fill="hold"/>
                                        <p:tgtEl>
                                          <p:spTgt spid="11"/>
                                        </p:tgtEl>
                                        <p:attrNameLst>
                                          <p:attrName>style.rotation</p:attrName>
                                        </p:attrNameLst>
                                      </p:cBhvr>
                                      <p:tavLst>
                                        <p:tav tm="0">
                                          <p:val>
                                            <p:fltVal val="90"/>
                                          </p:val>
                                        </p:tav>
                                        <p:tav tm="100000">
                                          <p:val>
                                            <p:fltVal val="0"/>
                                          </p:val>
                                        </p:tav>
                                      </p:tavLst>
                                    </p:anim>
                                    <p:animEffect transition="in" filter="fade">
                                      <p:cBhvr>
                                        <p:cTn id="24" dur="2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5"/>
          <p:cNvSpPr txBox="1">
            <a:spLocks noGrp="1"/>
          </p:cNvSpPr>
          <p:nvPr>
            <p:ph type="subTitle" idx="1"/>
          </p:nvPr>
        </p:nvSpPr>
        <p:spPr>
          <a:xfrm>
            <a:off x="720000" y="3904250"/>
            <a:ext cx="77040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HYLAND </a:t>
            </a:r>
            <a:r>
              <a:rPr lang="en" dirty="0">
                <a:highlight>
                  <a:schemeClr val="accent3"/>
                </a:highlight>
              </a:rPr>
              <a:t>HACKATHON</a:t>
            </a:r>
            <a:endParaRPr dirty="0">
              <a:highlight>
                <a:schemeClr val="accent3"/>
              </a:highlight>
            </a:endParaRPr>
          </a:p>
        </p:txBody>
      </p:sp>
      <p:pic>
        <p:nvPicPr>
          <p:cNvPr id="6" name="Picture 5">
            <a:extLst>
              <a:ext uri="{FF2B5EF4-FFF2-40B4-BE49-F238E27FC236}">
                <a16:creationId xmlns:a16="http://schemas.microsoft.com/office/drawing/2014/main" id="{A3F34DD9-775E-4AAE-A4A4-9081993AA4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118" y="609599"/>
            <a:ext cx="3878932" cy="2585954"/>
          </a:xfrm>
          <a:prstGeom prst="rect">
            <a:avLst/>
          </a:prstGeom>
        </p:spPr>
      </p:pic>
      <p:pic>
        <p:nvPicPr>
          <p:cNvPr id="7" name="Picture 6">
            <a:extLst>
              <a:ext uri="{FF2B5EF4-FFF2-40B4-BE49-F238E27FC236}">
                <a16:creationId xmlns:a16="http://schemas.microsoft.com/office/drawing/2014/main" id="{836AA823-1DD9-438E-B3D1-B32AD29B07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185" y="598072"/>
            <a:ext cx="3878932" cy="2585954"/>
          </a:xfrm>
          <a:prstGeom prst="rect">
            <a:avLst/>
          </a:prstGeom>
        </p:spPr>
      </p:pic>
      <p:pic>
        <p:nvPicPr>
          <p:cNvPr id="8" name="Picture 7">
            <a:extLst>
              <a:ext uri="{FF2B5EF4-FFF2-40B4-BE49-F238E27FC236}">
                <a16:creationId xmlns:a16="http://schemas.microsoft.com/office/drawing/2014/main" id="{8384ECA5-4C78-42FD-B7D8-068972D93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1179" y="621126"/>
            <a:ext cx="3861641" cy="2574427"/>
          </a:xfrm>
          <a:prstGeom prst="rect">
            <a:avLst/>
          </a:prstGeom>
        </p:spPr>
      </p:pic>
    </p:spTree>
    <p:extLst>
      <p:ext uri="{BB962C8B-B14F-4D97-AF65-F5344CB8AC3E}">
        <p14:creationId xmlns:p14="http://schemas.microsoft.com/office/powerpoint/2010/main" val="87532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0" fill="hold"/>
                                        <p:tgtEl>
                                          <p:spTgt spid="6"/>
                                        </p:tgtEl>
                                        <p:attrNameLst>
                                          <p:attrName>ppt_w</p:attrName>
                                        </p:attrNameLst>
                                      </p:cBhvr>
                                      <p:tavLst>
                                        <p:tav tm="0">
                                          <p:val>
                                            <p:fltVal val="0"/>
                                          </p:val>
                                        </p:tav>
                                        <p:tav tm="100000">
                                          <p:val>
                                            <p:strVal val="#ppt_w"/>
                                          </p:val>
                                        </p:tav>
                                      </p:tavLst>
                                    </p:anim>
                                    <p:anim calcmode="lin" valueType="num">
                                      <p:cBhvr>
                                        <p:cTn id="8" dur="2500" fill="hold"/>
                                        <p:tgtEl>
                                          <p:spTgt spid="6"/>
                                        </p:tgtEl>
                                        <p:attrNameLst>
                                          <p:attrName>ppt_h</p:attrName>
                                        </p:attrNameLst>
                                      </p:cBhvr>
                                      <p:tavLst>
                                        <p:tav tm="0">
                                          <p:val>
                                            <p:fltVal val="0"/>
                                          </p:val>
                                        </p:tav>
                                        <p:tav tm="100000">
                                          <p:val>
                                            <p:strVal val="#ppt_h"/>
                                          </p:val>
                                        </p:tav>
                                      </p:tavLst>
                                    </p:anim>
                                    <p:anim calcmode="lin" valueType="num">
                                      <p:cBhvr>
                                        <p:cTn id="9" dur="2500" fill="hold"/>
                                        <p:tgtEl>
                                          <p:spTgt spid="6"/>
                                        </p:tgtEl>
                                        <p:attrNameLst>
                                          <p:attrName>style.rotation</p:attrName>
                                        </p:attrNameLst>
                                      </p:cBhvr>
                                      <p:tavLst>
                                        <p:tav tm="0">
                                          <p:val>
                                            <p:fltVal val="90"/>
                                          </p:val>
                                        </p:tav>
                                        <p:tav tm="100000">
                                          <p:val>
                                            <p:fltVal val="0"/>
                                          </p:val>
                                        </p:tav>
                                      </p:tavLst>
                                    </p:anim>
                                    <p:animEffect transition="in" filter="fade">
                                      <p:cBhvr>
                                        <p:cTn id="10" dur="2500"/>
                                        <p:tgtEl>
                                          <p:spTgt spid="6"/>
                                        </p:tgtEl>
                                      </p:cBhvr>
                                    </p:animEffect>
                                  </p:childTnLst>
                                </p:cTn>
                              </p:par>
                            </p:childTnLst>
                          </p:cTn>
                        </p:par>
                        <p:par>
                          <p:cTn id="11" fill="hold">
                            <p:stCondLst>
                              <p:cond delay="2500"/>
                            </p:stCondLst>
                            <p:childTnLst>
                              <p:par>
                                <p:cTn id="12" presetID="3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2500" fill="hold"/>
                                        <p:tgtEl>
                                          <p:spTgt spid="7"/>
                                        </p:tgtEl>
                                        <p:attrNameLst>
                                          <p:attrName>ppt_w</p:attrName>
                                        </p:attrNameLst>
                                      </p:cBhvr>
                                      <p:tavLst>
                                        <p:tav tm="0">
                                          <p:val>
                                            <p:fltVal val="0"/>
                                          </p:val>
                                        </p:tav>
                                        <p:tav tm="100000">
                                          <p:val>
                                            <p:strVal val="#ppt_w"/>
                                          </p:val>
                                        </p:tav>
                                      </p:tavLst>
                                    </p:anim>
                                    <p:anim calcmode="lin" valueType="num">
                                      <p:cBhvr>
                                        <p:cTn id="15" dur="2500" fill="hold"/>
                                        <p:tgtEl>
                                          <p:spTgt spid="7"/>
                                        </p:tgtEl>
                                        <p:attrNameLst>
                                          <p:attrName>ppt_h</p:attrName>
                                        </p:attrNameLst>
                                      </p:cBhvr>
                                      <p:tavLst>
                                        <p:tav tm="0">
                                          <p:val>
                                            <p:fltVal val="0"/>
                                          </p:val>
                                        </p:tav>
                                        <p:tav tm="100000">
                                          <p:val>
                                            <p:strVal val="#ppt_h"/>
                                          </p:val>
                                        </p:tav>
                                      </p:tavLst>
                                    </p:anim>
                                    <p:anim calcmode="lin" valueType="num">
                                      <p:cBhvr>
                                        <p:cTn id="16" dur="2500" fill="hold"/>
                                        <p:tgtEl>
                                          <p:spTgt spid="7"/>
                                        </p:tgtEl>
                                        <p:attrNameLst>
                                          <p:attrName>style.rotation</p:attrName>
                                        </p:attrNameLst>
                                      </p:cBhvr>
                                      <p:tavLst>
                                        <p:tav tm="0">
                                          <p:val>
                                            <p:fltVal val="90"/>
                                          </p:val>
                                        </p:tav>
                                        <p:tav tm="100000">
                                          <p:val>
                                            <p:fltVal val="0"/>
                                          </p:val>
                                        </p:tav>
                                      </p:tavLst>
                                    </p:anim>
                                    <p:animEffect transition="in" filter="fade">
                                      <p:cBhvr>
                                        <p:cTn id="17" dur="2500"/>
                                        <p:tgtEl>
                                          <p:spTgt spid="7"/>
                                        </p:tgtEl>
                                      </p:cBhvr>
                                    </p:animEffect>
                                  </p:childTnLst>
                                </p:cTn>
                              </p:par>
                            </p:childTnLst>
                          </p:cTn>
                        </p:par>
                        <p:par>
                          <p:cTn id="18" fill="hold">
                            <p:stCondLst>
                              <p:cond delay="5000"/>
                            </p:stCondLst>
                            <p:childTnLst>
                              <p:par>
                                <p:cTn id="19" presetID="3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2500" fill="hold"/>
                                        <p:tgtEl>
                                          <p:spTgt spid="8"/>
                                        </p:tgtEl>
                                        <p:attrNameLst>
                                          <p:attrName>ppt_w</p:attrName>
                                        </p:attrNameLst>
                                      </p:cBhvr>
                                      <p:tavLst>
                                        <p:tav tm="0">
                                          <p:val>
                                            <p:fltVal val="0"/>
                                          </p:val>
                                        </p:tav>
                                        <p:tav tm="100000">
                                          <p:val>
                                            <p:strVal val="#ppt_w"/>
                                          </p:val>
                                        </p:tav>
                                      </p:tavLst>
                                    </p:anim>
                                    <p:anim calcmode="lin" valueType="num">
                                      <p:cBhvr>
                                        <p:cTn id="22" dur="2500" fill="hold"/>
                                        <p:tgtEl>
                                          <p:spTgt spid="8"/>
                                        </p:tgtEl>
                                        <p:attrNameLst>
                                          <p:attrName>ppt_h</p:attrName>
                                        </p:attrNameLst>
                                      </p:cBhvr>
                                      <p:tavLst>
                                        <p:tav tm="0">
                                          <p:val>
                                            <p:fltVal val="0"/>
                                          </p:val>
                                        </p:tav>
                                        <p:tav tm="100000">
                                          <p:val>
                                            <p:strVal val="#ppt_h"/>
                                          </p:val>
                                        </p:tav>
                                      </p:tavLst>
                                    </p:anim>
                                    <p:anim calcmode="lin" valueType="num">
                                      <p:cBhvr>
                                        <p:cTn id="23" dur="2500" fill="hold"/>
                                        <p:tgtEl>
                                          <p:spTgt spid="8"/>
                                        </p:tgtEl>
                                        <p:attrNameLst>
                                          <p:attrName>style.rotation</p:attrName>
                                        </p:attrNameLst>
                                      </p:cBhvr>
                                      <p:tavLst>
                                        <p:tav tm="0">
                                          <p:val>
                                            <p:fltVal val="90"/>
                                          </p:val>
                                        </p:tav>
                                        <p:tav tm="100000">
                                          <p:val>
                                            <p:fltVal val="0"/>
                                          </p:val>
                                        </p:tav>
                                      </p:tavLst>
                                    </p:anim>
                                    <p:animEffect transition="in" filter="fade">
                                      <p:cBhvr>
                                        <p:cTn id="24" dur="2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p:txBody>
      </p:sp>
      <p:sp>
        <p:nvSpPr>
          <p:cNvPr id="1504" name="Google Shape;1504;p54"/>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505" name="Google Shape;1505;p54"/>
          <p:cNvSpPr txBox="1">
            <a:spLocks noGrp="1"/>
          </p:cNvSpPr>
          <p:nvPr>
            <p:ph type="subTitle" idx="2"/>
          </p:nvPr>
        </p:nvSpPr>
        <p:spPr>
          <a:xfrm>
            <a:off x="720000" y="2299125"/>
            <a:ext cx="3066900" cy="8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techoutreach@hyland.com</a:t>
            </a:r>
            <a:endParaRPr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F21EC65D-DEA5-493B-88A2-20B20F5D1F29}"/>
              </a:ext>
            </a:extLst>
          </p:cNvPr>
          <p:cNvSpPr/>
          <p:nvPr/>
        </p:nvSpPr>
        <p:spPr>
          <a:xfrm>
            <a:off x="4114800" y="3746300"/>
            <a:ext cx="4293239" cy="7114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3"/>
          <p:cNvSpPr/>
          <p:nvPr/>
        </p:nvSpPr>
        <p:spPr>
          <a:xfrm>
            <a:off x="1029375" y="1686700"/>
            <a:ext cx="1173600" cy="1173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4826875" y="1686700"/>
            <a:ext cx="1173600" cy="1173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1029375" y="3118925"/>
            <a:ext cx="1173600" cy="1173600"/>
          </a:xfrm>
          <a:prstGeom prst="snip1Rect">
            <a:avLst>
              <a:gd name="adj" fmla="val 1132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4826875" y="3118925"/>
            <a:ext cx="1173600" cy="1173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dirty="0">
                <a:highlight>
                  <a:schemeClr val="accent3"/>
                </a:highlight>
              </a:rPr>
              <a:t>CONTENTS</a:t>
            </a:r>
            <a:endParaRPr dirty="0">
              <a:highlight>
                <a:schemeClr val="accent3"/>
              </a:highlight>
            </a:endParaRPr>
          </a:p>
        </p:txBody>
      </p:sp>
      <p:sp>
        <p:nvSpPr>
          <p:cNvPr id="466" name="Google Shape;466;p33"/>
          <p:cNvSpPr txBox="1">
            <a:spLocks noGrp="1"/>
          </p:cNvSpPr>
          <p:nvPr>
            <p:ph type="subTitle" idx="1"/>
          </p:nvPr>
        </p:nvSpPr>
        <p:spPr>
          <a:xfrm>
            <a:off x="2368625" y="2039350"/>
            <a:ext cx="2046000" cy="46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What We Do</a:t>
            </a:r>
            <a:endParaRPr sz="1800" dirty="0"/>
          </a:p>
        </p:txBody>
      </p:sp>
      <p:sp>
        <p:nvSpPr>
          <p:cNvPr id="467" name="Google Shape;467;p33"/>
          <p:cNvSpPr txBox="1">
            <a:spLocks noGrp="1"/>
          </p:cNvSpPr>
          <p:nvPr>
            <p:ph type="title" idx="2"/>
          </p:nvPr>
        </p:nvSpPr>
        <p:spPr>
          <a:xfrm>
            <a:off x="923075" y="1878400"/>
            <a:ext cx="13686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69" name="Google Shape;469;p33"/>
          <p:cNvSpPr txBox="1">
            <a:spLocks noGrp="1"/>
          </p:cNvSpPr>
          <p:nvPr>
            <p:ph type="title" idx="4"/>
          </p:nvPr>
        </p:nvSpPr>
        <p:spPr>
          <a:xfrm>
            <a:off x="4729375" y="1878400"/>
            <a:ext cx="13686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70" name="Google Shape;470;p33"/>
          <p:cNvSpPr txBox="1">
            <a:spLocks noGrp="1"/>
          </p:cNvSpPr>
          <p:nvPr>
            <p:ph type="subTitle" idx="5"/>
          </p:nvPr>
        </p:nvSpPr>
        <p:spPr>
          <a:xfrm>
            <a:off x="6195475" y="2010500"/>
            <a:ext cx="2046000" cy="46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Who We Are</a:t>
            </a:r>
            <a:endParaRPr sz="1800" dirty="0"/>
          </a:p>
        </p:txBody>
      </p:sp>
      <p:sp>
        <p:nvSpPr>
          <p:cNvPr id="472" name="Google Shape;472;p33"/>
          <p:cNvSpPr txBox="1">
            <a:spLocks noGrp="1"/>
          </p:cNvSpPr>
          <p:nvPr>
            <p:ph type="title" idx="7"/>
          </p:nvPr>
        </p:nvSpPr>
        <p:spPr>
          <a:xfrm>
            <a:off x="923075" y="3310625"/>
            <a:ext cx="13686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73" name="Google Shape;473;p33"/>
          <p:cNvSpPr txBox="1">
            <a:spLocks noGrp="1"/>
          </p:cNvSpPr>
          <p:nvPr>
            <p:ph type="subTitle" idx="8"/>
          </p:nvPr>
        </p:nvSpPr>
        <p:spPr>
          <a:xfrm>
            <a:off x="2368625" y="3471575"/>
            <a:ext cx="2046000" cy="46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You + Hyland</a:t>
            </a:r>
            <a:endParaRPr sz="1600" dirty="0"/>
          </a:p>
        </p:txBody>
      </p:sp>
      <p:sp>
        <p:nvSpPr>
          <p:cNvPr id="475" name="Google Shape;475;p33"/>
          <p:cNvSpPr txBox="1">
            <a:spLocks noGrp="1"/>
          </p:cNvSpPr>
          <p:nvPr>
            <p:ph type="title" idx="13"/>
          </p:nvPr>
        </p:nvSpPr>
        <p:spPr>
          <a:xfrm>
            <a:off x="4729375" y="3310625"/>
            <a:ext cx="1368600" cy="7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76" name="Google Shape;476;p33"/>
          <p:cNvSpPr txBox="1">
            <a:spLocks noGrp="1"/>
          </p:cNvSpPr>
          <p:nvPr>
            <p:ph type="subTitle" idx="14"/>
          </p:nvPr>
        </p:nvSpPr>
        <p:spPr>
          <a:xfrm>
            <a:off x="6195475" y="3471575"/>
            <a:ext cx="2046000" cy="46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Questions</a:t>
            </a:r>
            <a:r>
              <a:rPr lang="en" dirty="0"/>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build="p"/>
      <p:bldP spid="470" grpId="0" build="p"/>
      <p:bldP spid="473" grpId="0" build="p"/>
      <p:bldP spid="47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4"/>
          <p:cNvSpPr/>
          <p:nvPr/>
        </p:nvSpPr>
        <p:spPr>
          <a:xfrm>
            <a:off x="1080350" y="1295950"/>
            <a:ext cx="2787900" cy="27879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1001388" y="1214025"/>
            <a:ext cx="2787900" cy="27879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txBox="1">
            <a:spLocks noGrp="1"/>
          </p:cNvSpPr>
          <p:nvPr>
            <p:ph type="ctrTitle"/>
          </p:nvPr>
        </p:nvSpPr>
        <p:spPr>
          <a:xfrm>
            <a:off x="5126487" y="1927600"/>
            <a:ext cx="3117275" cy="7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WHAT WE </a:t>
            </a:r>
            <a:r>
              <a:rPr lang="en" sz="4000" dirty="0">
                <a:highlight>
                  <a:schemeClr val="accent3"/>
                </a:highlight>
              </a:rPr>
              <a:t>DO</a:t>
            </a:r>
            <a:endParaRPr sz="4000" dirty="0">
              <a:highlight>
                <a:schemeClr val="accent3"/>
              </a:highlight>
            </a:endParaRPr>
          </a:p>
        </p:txBody>
      </p:sp>
      <p:sp>
        <p:nvSpPr>
          <p:cNvPr id="485" name="Google Shape;485;p34"/>
          <p:cNvSpPr txBox="1">
            <a:spLocks noGrp="1"/>
          </p:cNvSpPr>
          <p:nvPr>
            <p:ph type="subTitle" idx="1"/>
          </p:nvPr>
        </p:nvSpPr>
        <p:spPr>
          <a:xfrm>
            <a:off x="5403825" y="3806375"/>
            <a:ext cx="2562600" cy="69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Hyland + our products</a:t>
            </a:r>
            <a:endParaRPr dirty="0"/>
          </a:p>
        </p:txBody>
      </p:sp>
      <p:sp>
        <p:nvSpPr>
          <p:cNvPr id="486" name="Google Shape;486;p34"/>
          <p:cNvSpPr txBox="1">
            <a:spLocks noGrp="1"/>
          </p:cNvSpPr>
          <p:nvPr>
            <p:ph type="title" idx="2"/>
          </p:nvPr>
        </p:nvSpPr>
        <p:spPr>
          <a:xfrm>
            <a:off x="1001400" y="1749150"/>
            <a:ext cx="2787900" cy="16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2356563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5"/>
          <p:cNvSpPr txBox="1">
            <a:spLocks noGrp="1"/>
          </p:cNvSpPr>
          <p:nvPr>
            <p:ph type="title"/>
          </p:nvPr>
        </p:nvSpPr>
        <p:spPr>
          <a:xfrm>
            <a:off x="3634327" y="1019766"/>
            <a:ext cx="4789448" cy="101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What We Do</a:t>
            </a:r>
            <a:endParaRPr sz="3600" dirty="0"/>
          </a:p>
        </p:txBody>
      </p:sp>
      <p:sp>
        <p:nvSpPr>
          <p:cNvPr id="492" name="Google Shape;492;p35"/>
          <p:cNvSpPr txBox="1">
            <a:spLocks noGrp="1"/>
          </p:cNvSpPr>
          <p:nvPr>
            <p:ph type="subTitle" idx="1"/>
          </p:nvPr>
        </p:nvSpPr>
        <p:spPr>
          <a:xfrm>
            <a:off x="3704400" y="1930741"/>
            <a:ext cx="4719600" cy="7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Hyland + our products</a:t>
            </a:r>
            <a:endParaRPr sz="1800" dirty="0"/>
          </a:p>
        </p:txBody>
      </p:sp>
      <p:pic>
        <p:nvPicPr>
          <p:cNvPr id="493" name="Google Shape;493;p35"/>
          <p:cNvPicPr preferRelativeResize="0"/>
          <p:nvPr/>
        </p:nvPicPr>
        <p:blipFill rotWithShape="1">
          <a:blip r:embed="rId3">
            <a:alphaModFix/>
          </a:blip>
          <a:srcRect l="10419" r="43127"/>
          <a:stretch/>
        </p:blipFill>
        <p:spPr>
          <a:xfrm>
            <a:off x="720000" y="1051675"/>
            <a:ext cx="2311900" cy="3323350"/>
          </a:xfrm>
          <a:prstGeom prst="rect">
            <a:avLst/>
          </a:prstGeom>
          <a:noFill/>
          <a:ln>
            <a:noFill/>
          </a:ln>
        </p:spPr>
      </p:pic>
      <p:sp>
        <p:nvSpPr>
          <p:cNvPr id="495" name="Google Shape;495;p35"/>
          <p:cNvSpPr/>
          <p:nvPr/>
        </p:nvSpPr>
        <p:spPr>
          <a:xfrm>
            <a:off x="3966600" y="3386950"/>
            <a:ext cx="1153500" cy="11001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txBox="1"/>
          <p:nvPr/>
        </p:nvSpPr>
        <p:spPr>
          <a:xfrm>
            <a:off x="3966600" y="3449298"/>
            <a:ext cx="1143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Miriam Libre"/>
                <a:ea typeface="Miriam Libre"/>
                <a:cs typeface="Miriam Libre"/>
                <a:sym typeface="Miriam Libre"/>
              </a:rPr>
              <a:t>How many of you have heard of Hyland before today?</a:t>
            </a:r>
            <a:endParaRPr sz="1100" dirty="0">
              <a:latin typeface="Miriam Libre"/>
              <a:ea typeface="Miriam Libre"/>
              <a:cs typeface="Miriam Libre"/>
              <a:sym typeface="Miriam Libre"/>
            </a:endParaRPr>
          </a:p>
        </p:txBody>
      </p:sp>
      <p:sp>
        <p:nvSpPr>
          <p:cNvPr id="499" name="Google Shape;499;p35"/>
          <p:cNvSpPr/>
          <p:nvPr/>
        </p:nvSpPr>
        <p:spPr>
          <a:xfrm>
            <a:off x="5618675" y="3386950"/>
            <a:ext cx="1153500" cy="1100100"/>
          </a:xfrm>
          <a:prstGeom prst="snip1Rect">
            <a:avLst>
              <a:gd name="adj" fmla="val 1132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txBox="1"/>
          <p:nvPr/>
        </p:nvSpPr>
        <p:spPr>
          <a:xfrm>
            <a:off x="5637871" y="3437178"/>
            <a:ext cx="1088928"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Miriam Libre"/>
                <a:ea typeface="Miriam Libre"/>
                <a:cs typeface="Miriam Libre"/>
                <a:sym typeface="Miriam Libre"/>
              </a:rPr>
              <a:t>Does anyone have examples of software they use?</a:t>
            </a:r>
            <a:endParaRPr sz="1100" dirty="0">
              <a:latin typeface="Miriam Libre"/>
              <a:ea typeface="Miriam Libre"/>
              <a:cs typeface="Miriam Libre"/>
              <a:sym typeface="Miriam Libre"/>
            </a:endParaRPr>
          </a:p>
        </p:txBody>
      </p:sp>
      <p:sp>
        <p:nvSpPr>
          <p:cNvPr id="503" name="Google Shape;503;p35"/>
          <p:cNvSpPr/>
          <p:nvPr/>
        </p:nvSpPr>
        <p:spPr>
          <a:xfrm>
            <a:off x="7270725" y="3386950"/>
            <a:ext cx="1153500" cy="11001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txBox="1"/>
          <p:nvPr/>
        </p:nvSpPr>
        <p:spPr>
          <a:xfrm>
            <a:off x="7360425" y="3705571"/>
            <a:ext cx="97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iriam Libre"/>
                <a:ea typeface="Miriam Libre"/>
                <a:cs typeface="Miriam Libre"/>
                <a:sym typeface="Miriam Libre"/>
              </a:rPr>
              <a:t>Example!</a:t>
            </a:r>
            <a:endParaRPr dirty="0">
              <a:latin typeface="Miriam Libre"/>
              <a:ea typeface="Miriam Libre"/>
              <a:cs typeface="Miriam Libre"/>
              <a:sym typeface="Miriam Libr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0"/>
      <p:bldP spid="501" grpId="0"/>
      <p:bldP spid="50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8"/>
          <p:cNvSpPr txBox="1">
            <a:spLocks noGrp="1"/>
          </p:cNvSpPr>
          <p:nvPr>
            <p:ph type="subTitle" idx="1"/>
          </p:nvPr>
        </p:nvSpPr>
        <p:spPr>
          <a:xfrm>
            <a:off x="4238847" y="1457652"/>
            <a:ext cx="3469478" cy="21291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en-US" sz="2400" b="1" dirty="0"/>
              <a:t>Hyland</a:t>
            </a:r>
            <a:r>
              <a:rPr lang="en-US" sz="2400" dirty="0"/>
              <a:t> is a </a:t>
            </a:r>
            <a:r>
              <a:rPr lang="en-US" sz="2400" b="1" dirty="0"/>
              <a:t>software development company </a:t>
            </a:r>
            <a:r>
              <a:rPr lang="en-US" sz="2400" dirty="0"/>
              <a:t>that </a:t>
            </a:r>
            <a:r>
              <a:rPr lang="en-US" sz="2400" b="1" dirty="0"/>
              <a:t>creates software </a:t>
            </a:r>
            <a:r>
              <a:rPr lang="en-US" sz="2400" dirty="0"/>
              <a:t>products that </a:t>
            </a:r>
            <a:r>
              <a:rPr lang="en-US" sz="2400" b="1" dirty="0"/>
              <a:t>help companies </a:t>
            </a:r>
            <a:r>
              <a:rPr lang="en-US" sz="2400" dirty="0"/>
              <a:t>do their business in an </a:t>
            </a:r>
            <a:r>
              <a:rPr lang="en-US" sz="2400" b="1" dirty="0"/>
              <a:t>easier way. </a:t>
            </a:r>
          </a:p>
        </p:txBody>
      </p:sp>
      <p:grpSp>
        <p:nvGrpSpPr>
          <p:cNvPr id="17" name="Group 16">
            <a:extLst>
              <a:ext uri="{FF2B5EF4-FFF2-40B4-BE49-F238E27FC236}">
                <a16:creationId xmlns:a16="http://schemas.microsoft.com/office/drawing/2014/main" id="{FDC867B5-F1E8-4E5C-AC84-B0637A9FE35F}"/>
              </a:ext>
            </a:extLst>
          </p:cNvPr>
          <p:cNvGrpSpPr>
            <a:grpSpLocks noChangeAspect="1"/>
          </p:cNvGrpSpPr>
          <p:nvPr/>
        </p:nvGrpSpPr>
        <p:grpSpPr>
          <a:xfrm>
            <a:off x="691699" y="1567070"/>
            <a:ext cx="2417993" cy="2417993"/>
            <a:chOff x="4724400" y="2057400"/>
            <a:chExt cx="2743200" cy="2743200"/>
          </a:xfrm>
        </p:grpSpPr>
        <p:sp>
          <p:nvSpPr>
            <p:cNvPr id="18" name="Rectangle 17">
              <a:extLst>
                <a:ext uri="{FF2B5EF4-FFF2-40B4-BE49-F238E27FC236}">
                  <a16:creationId xmlns:a16="http://schemas.microsoft.com/office/drawing/2014/main" id="{4E3E0441-7DCD-42A1-AEBE-5D3B38EE4E71}"/>
                </a:ext>
              </a:extLst>
            </p:cNvPr>
            <p:cNvSpPr/>
            <p:nvPr/>
          </p:nvSpPr>
          <p:spPr>
            <a:xfrm>
              <a:off x="4724400" y="2057400"/>
              <a:ext cx="2743200" cy="2743200"/>
            </a:xfrm>
            <a:prstGeom prst="rect">
              <a:avLst/>
            </a:prstGeom>
            <a:gradFill flip="none" rotWithShape="1">
              <a:gsLst>
                <a:gs pos="100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9" name="Group 4">
              <a:extLst>
                <a:ext uri="{FF2B5EF4-FFF2-40B4-BE49-F238E27FC236}">
                  <a16:creationId xmlns:a16="http://schemas.microsoft.com/office/drawing/2014/main" id="{DAD04886-34A8-4A1A-8B78-204B8E1B2ECB}"/>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A0122225-5C1E-4DAE-958B-035835DAA15D}"/>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1" name="Freeform 6">
                <a:extLst>
                  <a:ext uri="{FF2B5EF4-FFF2-40B4-BE49-F238E27FC236}">
                    <a16:creationId xmlns:a16="http://schemas.microsoft.com/office/drawing/2014/main" id="{82999743-FC76-4067-BF15-B57627B12092}"/>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2" name="Freeform 7">
                <a:extLst>
                  <a:ext uri="{FF2B5EF4-FFF2-40B4-BE49-F238E27FC236}">
                    <a16:creationId xmlns:a16="http://schemas.microsoft.com/office/drawing/2014/main" id="{0037C291-29FC-492A-88E8-0FE2C1130C1F}"/>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3" name="Freeform 8">
                <a:extLst>
                  <a:ext uri="{FF2B5EF4-FFF2-40B4-BE49-F238E27FC236}">
                    <a16:creationId xmlns:a16="http://schemas.microsoft.com/office/drawing/2014/main" id="{962194A7-BB8B-4C30-B5D4-59D8C2DAF40A}"/>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4" name="Freeform 9">
                <a:extLst>
                  <a:ext uri="{FF2B5EF4-FFF2-40B4-BE49-F238E27FC236}">
                    <a16:creationId xmlns:a16="http://schemas.microsoft.com/office/drawing/2014/main" id="{28FE4D7F-7C25-459D-A408-8829AD87013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5" name="Freeform 10">
                <a:extLst>
                  <a:ext uri="{FF2B5EF4-FFF2-40B4-BE49-F238E27FC236}">
                    <a16:creationId xmlns:a16="http://schemas.microsoft.com/office/drawing/2014/main" id="{104EA03D-778F-43E5-A9CE-25421BD9AD9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sp>
            <p:nvSpPr>
              <p:cNvPr id="26" name="Freeform 11">
                <a:extLst>
                  <a:ext uri="{FF2B5EF4-FFF2-40B4-BE49-F238E27FC236}">
                    <a16:creationId xmlns:a16="http://schemas.microsoft.com/office/drawing/2014/main" id="{23BB8148-52BF-47C9-84DC-0214D2E6562E}"/>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565A"/>
                  </a:solidFill>
                  <a:effectLst/>
                  <a:uLnTx/>
                  <a:uFillTx/>
                  <a:latin typeface="Arial" panose="020B0604020202020204"/>
                  <a:ea typeface="+mn-ea"/>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HYLAND</a:t>
            </a:r>
            <a:endParaRPr dirty="0"/>
          </a:p>
        </p:txBody>
      </p:sp>
      <p:pic>
        <p:nvPicPr>
          <p:cNvPr id="280" name="i-LQCeDNt_Q">
            <a:extLst>
              <a:ext uri="{FF2B5EF4-FFF2-40B4-BE49-F238E27FC236}">
                <a16:creationId xmlns:a16="http://schemas.microsoft.com/office/drawing/2014/main" id="{7589D10A-BC56-4BB9-AB66-589F4A2567F1}"/>
              </a:ext>
            </a:extLst>
          </p:cNvPr>
          <p:cNvPicPr>
            <a:picLocks noRot="1" noChangeAspect="1"/>
          </p:cNvPicPr>
          <p:nvPr>
            <a:videoFile r:link="rId1"/>
          </p:nvPr>
        </p:nvPicPr>
        <p:blipFill>
          <a:blip r:embed="rId4"/>
          <a:stretch>
            <a:fillRect/>
          </a:stretch>
        </p:blipFill>
        <p:spPr>
          <a:xfrm>
            <a:off x="357560" y="201127"/>
            <a:ext cx="8428880" cy="4741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0"/>
                                        </p:tgtEl>
                                      </p:cBhvr>
                                    </p:cmd>
                                  </p:childTnLst>
                                </p:cTn>
                              </p:par>
                            </p:childTnLst>
                          </p:cTn>
                        </p:par>
                      </p:childTnLst>
                    </p:cTn>
                  </p:par>
                </p:childTnLst>
              </p:cTn>
              <p:nextCondLst>
                <p:cond evt="onClick" delay="0">
                  <p:tgtEl>
                    <p:spTgt spid="280"/>
                  </p:tgtEl>
                </p:cond>
              </p:nextCondLst>
            </p:seq>
            <p:video>
              <p:cMediaNode>
                <p:cTn id="12" fill="hold" display="0">
                  <p:stCondLst>
                    <p:cond delay="indefinite"/>
                  </p:stCondLst>
                </p:cTn>
                <p:tgtEl>
                  <p:spTgt spid="28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2" name="Rectangle 1">
            <a:extLst>
              <a:ext uri="{FF2B5EF4-FFF2-40B4-BE49-F238E27FC236}">
                <a16:creationId xmlns:a16="http://schemas.microsoft.com/office/drawing/2014/main" id="{1093F62B-253D-465D-B57C-F7326C77B3B0}"/>
              </a:ext>
            </a:extLst>
          </p:cNvPr>
          <p:cNvSpPr/>
          <p:nvPr/>
        </p:nvSpPr>
        <p:spPr>
          <a:xfrm>
            <a:off x="435229" y="348898"/>
            <a:ext cx="8351719" cy="4493067"/>
          </a:xfrm>
          <a:prstGeom prst="rect">
            <a:avLst/>
          </a:prstGeom>
          <a:solidFill>
            <a:srgbClr val="CCE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31CE86-AAD0-4065-B8D8-9D664DA0BC8D}"/>
              </a:ext>
            </a:extLst>
          </p:cNvPr>
          <p:cNvSpPr/>
          <p:nvPr/>
        </p:nvSpPr>
        <p:spPr>
          <a:xfrm>
            <a:off x="435228" y="3725852"/>
            <a:ext cx="8351719" cy="1116114"/>
          </a:xfrm>
          <a:prstGeom prst="rect">
            <a:avLst/>
          </a:prstGeom>
          <a:solidFill>
            <a:srgbClr val="A88C7E"/>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panose="020F0502020204030204"/>
            </a:endParaRPr>
          </a:p>
        </p:txBody>
      </p:sp>
      <p:pic>
        <p:nvPicPr>
          <p:cNvPr id="13" name="Picture 12">
            <a:extLst>
              <a:ext uri="{FF2B5EF4-FFF2-40B4-BE49-F238E27FC236}">
                <a16:creationId xmlns:a16="http://schemas.microsoft.com/office/drawing/2014/main" id="{231D7003-98F9-4BD1-B2DC-BFA9BDE8A3E0}"/>
              </a:ext>
            </a:extLst>
          </p:cNvPr>
          <p:cNvPicPr>
            <a:picLocks noChangeAspect="1"/>
          </p:cNvPicPr>
          <p:nvPr/>
        </p:nvPicPr>
        <p:blipFill rotWithShape="1">
          <a:blip r:embed="rId3">
            <a:extLst>
              <a:ext uri="{28A0092B-C50C-407E-A947-70E740481C1C}">
                <a14:useLocalDpi xmlns:a14="http://schemas.microsoft.com/office/drawing/2010/main" val="0"/>
              </a:ext>
            </a:extLst>
          </a:blip>
          <a:srcRect t="8885"/>
          <a:stretch/>
        </p:blipFill>
        <p:spPr>
          <a:xfrm>
            <a:off x="1598352" y="429491"/>
            <a:ext cx="5947295" cy="4253345"/>
          </a:xfrm>
          <a:prstGeom prst="rect">
            <a:avLst/>
          </a:prstGeom>
        </p:spPr>
      </p:pic>
      <p:sp>
        <p:nvSpPr>
          <p:cNvPr id="19" name="Oval Callout 11">
            <a:extLst>
              <a:ext uri="{FF2B5EF4-FFF2-40B4-BE49-F238E27FC236}">
                <a16:creationId xmlns:a16="http://schemas.microsoft.com/office/drawing/2014/main" id="{502DBD4B-6F80-40CB-8F2D-6BAC0BA1A40A}"/>
              </a:ext>
            </a:extLst>
          </p:cNvPr>
          <p:cNvSpPr/>
          <p:nvPr/>
        </p:nvSpPr>
        <p:spPr>
          <a:xfrm>
            <a:off x="6460381" y="1070798"/>
            <a:ext cx="1395146" cy="601033"/>
          </a:xfrm>
          <a:prstGeom prst="wedgeEllipseCallout">
            <a:avLst>
              <a:gd name="adj1" fmla="val -69653"/>
              <a:gd name="adj2" fmla="val 47537"/>
            </a:avLst>
          </a:prstGeom>
          <a:ln/>
        </p:spPr>
        <p:style>
          <a:lnRef idx="3">
            <a:schemeClr val="lt1"/>
          </a:lnRef>
          <a:fillRef idx="1">
            <a:schemeClr val="accent4"/>
          </a:fillRef>
          <a:effectRef idx="1">
            <a:schemeClr val="accent4"/>
          </a:effectRef>
          <a:fontRef idx="minor">
            <a:schemeClr val="lt1"/>
          </a:fontRef>
        </p:style>
        <p:txBody>
          <a:bodyPr rtlCol="0" anchor="ctr"/>
          <a:lstStyle/>
          <a:p>
            <a:pPr algn="ctr" defTabSz="609585"/>
            <a:r>
              <a:rPr lang="en-US" sz="2400" dirty="0">
                <a:solidFill>
                  <a:prstClr val="white"/>
                </a:solidFill>
                <a:latin typeface="Calibri" panose="020F0502020204030204"/>
              </a:rPr>
              <a:t>HELP!</a:t>
            </a:r>
          </a:p>
        </p:txBody>
      </p:sp>
      <p:pic>
        <p:nvPicPr>
          <p:cNvPr id="20" name="Picture 19">
            <a:extLst>
              <a:ext uri="{FF2B5EF4-FFF2-40B4-BE49-F238E27FC236}">
                <a16:creationId xmlns:a16="http://schemas.microsoft.com/office/drawing/2014/main" id="{2A968D94-DA19-4A54-A31B-D03E7E0AFE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687" r="33254"/>
          <a:stretch/>
        </p:blipFill>
        <p:spPr>
          <a:xfrm>
            <a:off x="4944852" y="2571750"/>
            <a:ext cx="721077" cy="1891156"/>
          </a:xfrm>
          <a:prstGeom prst="rect">
            <a:avLst/>
          </a:prstGeom>
        </p:spPr>
      </p:pic>
      <p:pic>
        <p:nvPicPr>
          <p:cNvPr id="21" name="Picture 20">
            <a:extLst>
              <a:ext uri="{FF2B5EF4-FFF2-40B4-BE49-F238E27FC236}">
                <a16:creationId xmlns:a16="http://schemas.microsoft.com/office/drawing/2014/main" id="{F1799661-98E2-460B-871D-D6AD9AA34D6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6978" t="52197"/>
          <a:stretch/>
        </p:blipFill>
        <p:spPr>
          <a:xfrm>
            <a:off x="3036765" y="3223810"/>
            <a:ext cx="1090572" cy="1203199"/>
          </a:xfrm>
          <a:prstGeom prst="rect">
            <a:avLst/>
          </a:prstGeom>
        </p:spPr>
      </p:pic>
      <p:sp>
        <p:nvSpPr>
          <p:cNvPr id="26" name="Rectangle 25">
            <a:extLst>
              <a:ext uri="{FF2B5EF4-FFF2-40B4-BE49-F238E27FC236}">
                <a16:creationId xmlns:a16="http://schemas.microsoft.com/office/drawing/2014/main" id="{7BA802D1-F3B5-4510-B091-4592B9E263FB}"/>
              </a:ext>
            </a:extLst>
          </p:cNvPr>
          <p:cNvSpPr/>
          <p:nvPr/>
        </p:nvSpPr>
        <p:spPr>
          <a:xfrm flipV="1">
            <a:off x="435227" y="3725850"/>
            <a:ext cx="1163124" cy="88503"/>
          </a:xfrm>
          <a:prstGeom prst="rect">
            <a:avLst/>
          </a:prstGeom>
          <a:solidFill>
            <a:srgbClr val="937466"/>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panose="020F0502020204030204"/>
            </a:endParaRPr>
          </a:p>
        </p:txBody>
      </p:sp>
      <p:sp>
        <p:nvSpPr>
          <p:cNvPr id="28" name="Rectangle 27">
            <a:extLst>
              <a:ext uri="{FF2B5EF4-FFF2-40B4-BE49-F238E27FC236}">
                <a16:creationId xmlns:a16="http://schemas.microsoft.com/office/drawing/2014/main" id="{6CE1C3AE-1C64-4709-AD9E-59C625AD57B3}"/>
              </a:ext>
            </a:extLst>
          </p:cNvPr>
          <p:cNvSpPr/>
          <p:nvPr/>
        </p:nvSpPr>
        <p:spPr>
          <a:xfrm flipV="1">
            <a:off x="7545647" y="3725849"/>
            <a:ext cx="1241300" cy="88503"/>
          </a:xfrm>
          <a:prstGeom prst="rect">
            <a:avLst/>
          </a:prstGeom>
          <a:solidFill>
            <a:srgbClr val="937466"/>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panose="020F0502020204030204"/>
            </a:endParaRPr>
          </a:p>
        </p:txBody>
      </p:sp>
      <p:pic>
        <p:nvPicPr>
          <p:cNvPr id="29" name="Picture 28">
            <a:extLst>
              <a:ext uri="{FF2B5EF4-FFF2-40B4-BE49-F238E27FC236}">
                <a16:creationId xmlns:a16="http://schemas.microsoft.com/office/drawing/2014/main" id="{E125392B-283C-46F7-819F-548859AE01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828" y="1797802"/>
            <a:ext cx="2880399" cy="2340361"/>
          </a:xfrm>
          <a:prstGeom prst="ellipse">
            <a:avLst/>
          </a:prstGeom>
          <a:ln w="57150" cap="rnd">
            <a:solidFill>
              <a:schemeClr val="bg2"/>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1264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49"/>
          <p:cNvSpPr/>
          <p:nvPr/>
        </p:nvSpPr>
        <p:spPr>
          <a:xfrm>
            <a:off x="796200" y="3116625"/>
            <a:ext cx="2159700" cy="1407600"/>
          </a:xfrm>
          <a:prstGeom prst="snip1Rect">
            <a:avLst>
              <a:gd name="adj" fmla="val 14543"/>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9"/>
          <p:cNvSpPr/>
          <p:nvPr/>
        </p:nvSpPr>
        <p:spPr>
          <a:xfrm>
            <a:off x="3492219" y="3116625"/>
            <a:ext cx="2159700" cy="1407600"/>
          </a:xfrm>
          <a:prstGeom prst="snip1Rect">
            <a:avLst>
              <a:gd name="adj" fmla="val 14543"/>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9"/>
          <p:cNvSpPr/>
          <p:nvPr/>
        </p:nvSpPr>
        <p:spPr>
          <a:xfrm>
            <a:off x="6188238" y="3116625"/>
            <a:ext cx="2159700" cy="1407600"/>
          </a:xfrm>
          <a:prstGeom prst="snip1Rect">
            <a:avLst>
              <a:gd name="adj" fmla="val 14543"/>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9"/>
          <p:cNvSpPr/>
          <p:nvPr/>
        </p:nvSpPr>
        <p:spPr>
          <a:xfrm>
            <a:off x="796200" y="1565400"/>
            <a:ext cx="2159700" cy="1407600"/>
          </a:xfrm>
          <a:prstGeom prst="snip1Rect">
            <a:avLst>
              <a:gd name="adj" fmla="val 14543"/>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49"/>
          <p:cNvSpPr/>
          <p:nvPr/>
        </p:nvSpPr>
        <p:spPr>
          <a:xfrm>
            <a:off x="3492213" y="1565400"/>
            <a:ext cx="2159700" cy="1407600"/>
          </a:xfrm>
          <a:prstGeom prst="snip1Rect">
            <a:avLst>
              <a:gd name="adj" fmla="val 1454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49"/>
          <p:cNvSpPr/>
          <p:nvPr/>
        </p:nvSpPr>
        <p:spPr>
          <a:xfrm>
            <a:off x="6188238" y="1565400"/>
            <a:ext cx="2159700" cy="1407600"/>
          </a:xfrm>
          <a:prstGeom prst="snip1Rect">
            <a:avLst>
              <a:gd name="adj" fmla="val 14543"/>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ABOUT </a:t>
            </a:r>
            <a:r>
              <a:rPr lang="en" sz="3200" dirty="0">
                <a:highlight>
                  <a:schemeClr val="accent3"/>
                </a:highlight>
              </a:rPr>
              <a:t>HYLAND</a:t>
            </a:r>
            <a:endParaRPr sz="3200" dirty="0">
              <a:highlight>
                <a:schemeClr val="accent3"/>
              </a:highlight>
            </a:endParaRPr>
          </a:p>
        </p:txBody>
      </p:sp>
      <p:sp>
        <p:nvSpPr>
          <p:cNvPr id="1409" name="Google Shape;1409;p49"/>
          <p:cNvSpPr txBox="1">
            <a:spLocks noGrp="1"/>
          </p:cNvSpPr>
          <p:nvPr>
            <p:ph type="subTitle" idx="1"/>
          </p:nvPr>
        </p:nvSpPr>
        <p:spPr>
          <a:xfrm>
            <a:off x="986344" y="2548738"/>
            <a:ext cx="1779350" cy="4046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Founded in 1991</a:t>
            </a:r>
            <a:endParaRPr b="1" dirty="0"/>
          </a:p>
        </p:txBody>
      </p:sp>
      <p:sp>
        <p:nvSpPr>
          <p:cNvPr id="1411" name="Google Shape;1411;p49"/>
          <p:cNvSpPr txBox="1">
            <a:spLocks noGrp="1"/>
          </p:cNvSpPr>
          <p:nvPr>
            <p:ph type="subTitle" idx="3"/>
          </p:nvPr>
        </p:nvSpPr>
        <p:spPr>
          <a:xfrm>
            <a:off x="3542731" y="2368313"/>
            <a:ext cx="2058537"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t>Headquartered in Westlake, Ohio</a:t>
            </a:r>
            <a:endParaRPr sz="1400" b="1" dirty="0"/>
          </a:p>
        </p:txBody>
      </p:sp>
      <p:sp>
        <p:nvSpPr>
          <p:cNvPr id="1413" name="Google Shape;1413;p49"/>
          <p:cNvSpPr txBox="1">
            <a:spLocks noGrp="1"/>
          </p:cNvSpPr>
          <p:nvPr>
            <p:ph type="subTitle" idx="5"/>
          </p:nvPr>
        </p:nvSpPr>
        <p:spPr>
          <a:xfrm>
            <a:off x="6289325" y="2568325"/>
            <a:ext cx="1957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4,000 employees</a:t>
            </a:r>
            <a:endParaRPr b="1" dirty="0"/>
          </a:p>
        </p:txBody>
      </p:sp>
      <p:sp>
        <p:nvSpPr>
          <p:cNvPr id="1415" name="Google Shape;1415;p49"/>
          <p:cNvSpPr txBox="1">
            <a:spLocks noGrp="1"/>
          </p:cNvSpPr>
          <p:nvPr>
            <p:ph type="subTitle" idx="7"/>
          </p:nvPr>
        </p:nvSpPr>
        <p:spPr>
          <a:xfrm>
            <a:off x="897175" y="3847725"/>
            <a:ext cx="1957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30+ offices worldwide</a:t>
            </a:r>
            <a:endParaRPr b="1" dirty="0"/>
          </a:p>
        </p:txBody>
      </p:sp>
      <p:sp>
        <p:nvSpPr>
          <p:cNvPr id="1417" name="Google Shape;1417;p49"/>
          <p:cNvSpPr txBox="1">
            <a:spLocks noGrp="1"/>
          </p:cNvSpPr>
          <p:nvPr>
            <p:ph type="subTitle" idx="9"/>
          </p:nvPr>
        </p:nvSpPr>
        <p:spPr>
          <a:xfrm>
            <a:off x="3593249" y="4136700"/>
            <a:ext cx="1957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16,000 customers</a:t>
            </a:r>
            <a:endParaRPr b="1" dirty="0"/>
          </a:p>
        </p:txBody>
      </p:sp>
      <p:sp>
        <p:nvSpPr>
          <p:cNvPr id="1419" name="Google Shape;1419;p49"/>
          <p:cNvSpPr txBox="1">
            <a:spLocks noGrp="1"/>
          </p:cNvSpPr>
          <p:nvPr>
            <p:ph type="subTitle" idx="14"/>
          </p:nvPr>
        </p:nvSpPr>
        <p:spPr>
          <a:xfrm>
            <a:off x="6289325" y="4136700"/>
            <a:ext cx="1957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475+ partners</a:t>
            </a:r>
            <a:endParaRPr b="1" dirty="0"/>
          </a:p>
        </p:txBody>
      </p:sp>
      <p:sp>
        <p:nvSpPr>
          <p:cNvPr id="35" name="Freeform 85">
            <a:extLst>
              <a:ext uri="{FF2B5EF4-FFF2-40B4-BE49-F238E27FC236}">
                <a16:creationId xmlns:a16="http://schemas.microsoft.com/office/drawing/2014/main" id="{CD8B2369-95D6-416F-A083-F069250CE8B0}"/>
              </a:ext>
            </a:extLst>
          </p:cNvPr>
          <p:cNvSpPr/>
          <p:nvPr/>
        </p:nvSpPr>
        <p:spPr bwMode="auto">
          <a:xfrm>
            <a:off x="1544844" y="1725988"/>
            <a:ext cx="662162" cy="662162"/>
          </a:xfrm>
          <a:custGeom>
            <a:avLst/>
            <a:gdLst>
              <a:gd name="connsiteX0" fmla="*/ 467303 w 1024278"/>
              <a:gd name="connsiteY0" fmla="*/ 181765 h 1024278"/>
              <a:gd name="connsiteX1" fmla="*/ 428015 w 1024278"/>
              <a:gd name="connsiteY1" fmla="*/ 182134 h 1024278"/>
              <a:gd name="connsiteX2" fmla="*/ 395420 w 1024278"/>
              <a:gd name="connsiteY2" fmla="*/ 192854 h 1024278"/>
              <a:gd name="connsiteX3" fmla="*/ 395420 w 1024278"/>
              <a:gd name="connsiteY3" fmla="*/ 471755 h 1024278"/>
              <a:gd name="connsiteX4" fmla="*/ 791560 w 1024278"/>
              <a:gd name="connsiteY4" fmla="*/ 471755 h 1024278"/>
              <a:gd name="connsiteX5" fmla="*/ 791560 w 1024278"/>
              <a:gd name="connsiteY5" fmla="*/ 192854 h 1024278"/>
              <a:gd name="connsiteX6" fmla="*/ 467303 w 1024278"/>
              <a:gd name="connsiteY6" fmla="*/ 181765 h 1024278"/>
              <a:gd name="connsiteX7" fmla="*/ 323099 w 1024278"/>
              <a:gd name="connsiteY7" fmla="*/ 177177 h 1024278"/>
              <a:gd name="connsiteX8" fmla="*/ 323099 w 1024278"/>
              <a:gd name="connsiteY8" fmla="*/ 847102 h 1024278"/>
              <a:gd name="connsiteX9" fmla="*/ 372356 w 1024278"/>
              <a:gd name="connsiteY9" fmla="*/ 847102 h 1024278"/>
              <a:gd name="connsiteX10" fmla="*/ 372356 w 1024278"/>
              <a:gd name="connsiteY10" fmla="*/ 177177 h 1024278"/>
              <a:gd name="connsiteX11" fmla="*/ 512139 w 1024278"/>
              <a:gd name="connsiteY11" fmla="*/ 0 h 1024278"/>
              <a:gd name="connsiteX12" fmla="*/ 1024278 w 1024278"/>
              <a:gd name="connsiteY12" fmla="*/ 512139 h 1024278"/>
              <a:gd name="connsiteX13" fmla="*/ 512139 w 1024278"/>
              <a:gd name="connsiteY13" fmla="*/ 1024278 h 1024278"/>
              <a:gd name="connsiteX14" fmla="*/ 0 w 1024278"/>
              <a:gd name="connsiteY14" fmla="*/ 512139 h 1024278"/>
              <a:gd name="connsiteX15" fmla="*/ 512139 w 1024278"/>
              <a:gd name="connsiteY15" fmla="*/ 0 h 102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4278" h="1024278">
                <a:moveTo>
                  <a:pt x="467303" y="181765"/>
                </a:moveTo>
                <a:cubicBezTo>
                  <a:pt x="452856" y="180796"/>
                  <a:pt x="439609" y="180774"/>
                  <a:pt x="428015" y="182134"/>
                </a:cubicBezTo>
                <a:cubicBezTo>
                  <a:pt x="414765" y="183688"/>
                  <a:pt x="403675" y="187046"/>
                  <a:pt x="395420" y="192854"/>
                </a:cubicBezTo>
                <a:lnTo>
                  <a:pt x="395420" y="471755"/>
                </a:lnTo>
                <a:cubicBezTo>
                  <a:pt x="475916" y="414018"/>
                  <a:pt x="725524" y="518222"/>
                  <a:pt x="791560" y="471755"/>
                </a:cubicBezTo>
                <a:lnTo>
                  <a:pt x="791560" y="192854"/>
                </a:lnTo>
                <a:cubicBezTo>
                  <a:pt x="728354" y="241781"/>
                  <a:pt x="568432" y="188551"/>
                  <a:pt x="467303" y="181765"/>
                </a:cubicBezTo>
                <a:close/>
                <a:moveTo>
                  <a:pt x="323099" y="177177"/>
                </a:moveTo>
                <a:lnTo>
                  <a:pt x="323099" y="847102"/>
                </a:lnTo>
                <a:lnTo>
                  <a:pt x="372356" y="847102"/>
                </a:lnTo>
                <a:lnTo>
                  <a:pt x="372356" y="177177"/>
                </a:lnTo>
                <a:close/>
                <a:moveTo>
                  <a:pt x="512139" y="0"/>
                </a:moveTo>
                <a:cubicBezTo>
                  <a:pt x="794986" y="0"/>
                  <a:pt x="1024278" y="229292"/>
                  <a:pt x="1024278" y="512139"/>
                </a:cubicBezTo>
                <a:cubicBezTo>
                  <a:pt x="1024278" y="794986"/>
                  <a:pt x="794986" y="1024278"/>
                  <a:pt x="512139" y="1024278"/>
                </a:cubicBezTo>
                <a:cubicBezTo>
                  <a:pt x="229292" y="1024278"/>
                  <a:pt x="0" y="794986"/>
                  <a:pt x="0" y="512139"/>
                </a:cubicBezTo>
                <a:cubicBezTo>
                  <a:pt x="0" y="229292"/>
                  <a:pt x="229292" y="0"/>
                  <a:pt x="512139"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
        <p:nvSpPr>
          <p:cNvPr id="36" name="Freeform 184">
            <a:extLst>
              <a:ext uri="{FF2B5EF4-FFF2-40B4-BE49-F238E27FC236}">
                <a16:creationId xmlns:a16="http://schemas.microsoft.com/office/drawing/2014/main" id="{C694C164-A0D5-425C-8BAC-BF3F6D948102}"/>
              </a:ext>
            </a:extLst>
          </p:cNvPr>
          <p:cNvSpPr/>
          <p:nvPr/>
        </p:nvSpPr>
        <p:spPr bwMode="auto">
          <a:xfrm>
            <a:off x="4240918" y="3330913"/>
            <a:ext cx="662162" cy="662162"/>
          </a:xfrm>
          <a:custGeom>
            <a:avLst/>
            <a:gdLst>
              <a:gd name="connsiteX0" fmla="*/ 404484 w 1109226"/>
              <a:gd name="connsiteY0" fmla="*/ 590994 h 1109226"/>
              <a:gd name="connsiteX1" fmla="*/ 306125 w 1109226"/>
              <a:gd name="connsiteY1" fmla="*/ 631736 h 1109226"/>
              <a:gd name="connsiteX2" fmla="*/ 277105 w 1109226"/>
              <a:gd name="connsiteY2" fmla="*/ 674777 h 1109226"/>
              <a:gd name="connsiteX3" fmla="*/ 276696 w 1109226"/>
              <a:gd name="connsiteY3" fmla="*/ 674777 h 1109226"/>
              <a:gd name="connsiteX4" fmla="*/ 186429 w 1109226"/>
              <a:gd name="connsiteY4" fmla="*/ 869196 h 1109226"/>
              <a:gd name="connsiteX5" fmla="*/ 404484 w 1109226"/>
              <a:gd name="connsiteY5" fmla="*/ 869196 h 1109226"/>
              <a:gd name="connsiteX6" fmla="*/ 705289 w 1109226"/>
              <a:gd name="connsiteY6" fmla="*/ 869196 h 1109226"/>
              <a:gd name="connsiteX7" fmla="*/ 705295 w 1109226"/>
              <a:gd name="connsiteY7" fmla="*/ 869196 h 1109226"/>
              <a:gd name="connsiteX8" fmla="*/ 922797 w 1109226"/>
              <a:gd name="connsiteY8" fmla="*/ 869196 h 1109226"/>
              <a:gd name="connsiteX9" fmla="*/ 833754 w 1109226"/>
              <a:gd name="connsiteY9" fmla="*/ 677414 h 1109226"/>
              <a:gd name="connsiteX10" fmla="*/ 833459 w 1109226"/>
              <a:gd name="connsiteY10" fmla="*/ 675951 h 1109226"/>
              <a:gd name="connsiteX11" fmla="*/ 705289 w 1109226"/>
              <a:gd name="connsiteY11" fmla="*/ 590994 h 1109226"/>
              <a:gd name="connsiteX12" fmla="*/ 473158 w 1109226"/>
              <a:gd name="connsiteY12" fmla="*/ 408015 h 1109226"/>
              <a:gd name="connsiteX13" fmla="*/ 544572 w 1109226"/>
              <a:gd name="connsiteY13" fmla="*/ 449188 h 1109226"/>
              <a:gd name="connsiteX14" fmla="*/ 618483 w 1109226"/>
              <a:gd name="connsiteY14" fmla="*/ 412686 h 1109226"/>
              <a:gd name="connsiteX15" fmla="*/ 635567 w 1109226"/>
              <a:gd name="connsiteY15" fmla="*/ 424912 h 1109226"/>
              <a:gd name="connsiteX16" fmla="*/ 543897 w 1109226"/>
              <a:gd name="connsiteY16" fmla="*/ 470185 h 1109226"/>
              <a:gd name="connsiteX17" fmla="*/ 455324 w 1109226"/>
              <a:gd name="connsiteY17" fmla="*/ 419119 h 1109226"/>
              <a:gd name="connsiteX18" fmla="*/ 547382 w 1109226"/>
              <a:gd name="connsiteY18" fmla="*/ 183301 h 1109226"/>
              <a:gd name="connsiteX19" fmla="*/ 376775 w 1109226"/>
              <a:gd name="connsiteY19" fmla="*/ 353908 h 1109226"/>
              <a:gd name="connsiteX20" fmla="*/ 547382 w 1109226"/>
              <a:gd name="connsiteY20" fmla="*/ 524515 h 1109226"/>
              <a:gd name="connsiteX21" fmla="*/ 717989 w 1109226"/>
              <a:gd name="connsiteY21" fmla="*/ 353908 h 1109226"/>
              <a:gd name="connsiteX22" fmla="*/ 547382 w 1109226"/>
              <a:gd name="connsiteY22" fmla="*/ 183301 h 1109226"/>
              <a:gd name="connsiteX23" fmla="*/ 554613 w 1109226"/>
              <a:gd name="connsiteY23" fmla="*/ 0 h 1109226"/>
              <a:gd name="connsiteX24" fmla="*/ 1109226 w 1109226"/>
              <a:gd name="connsiteY24" fmla="*/ 554613 h 1109226"/>
              <a:gd name="connsiteX25" fmla="*/ 554613 w 1109226"/>
              <a:gd name="connsiteY25" fmla="*/ 1109226 h 1109226"/>
              <a:gd name="connsiteX26" fmla="*/ 0 w 1109226"/>
              <a:gd name="connsiteY26" fmla="*/ 554613 h 1109226"/>
              <a:gd name="connsiteX27" fmla="*/ 554613 w 1109226"/>
              <a:gd name="connsiteY27" fmla="*/ 0 h 11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09226" h="1109226">
                <a:moveTo>
                  <a:pt x="404484" y="590994"/>
                </a:moveTo>
                <a:cubicBezTo>
                  <a:pt x="366072" y="590994"/>
                  <a:pt x="331297" y="606564"/>
                  <a:pt x="306125" y="631736"/>
                </a:cubicBezTo>
                <a:lnTo>
                  <a:pt x="277105" y="674777"/>
                </a:lnTo>
                <a:lnTo>
                  <a:pt x="276696" y="674777"/>
                </a:lnTo>
                <a:lnTo>
                  <a:pt x="186429" y="869196"/>
                </a:lnTo>
                <a:lnTo>
                  <a:pt x="404484" y="869196"/>
                </a:lnTo>
                <a:lnTo>
                  <a:pt x="705289" y="869196"/>
                </a:lnTo>
                <a:lnTo>
                  <a:pt x="705295" y="869196"/>
                </a:lnTo>
                <a:lnTo>
                  <a:pt x="922797" y="869196"/>
                </a:lnTo>
                <a:lnTo>
                  <a:pt x="833754" y="677414"/>
                </a:lnTo>
                <a:lnTo>
                  <a:pt x="833459" y="675951"/>
                </a:lnTo>
                <a:cubicBezTo>
                  <a:pt x="812342" y="626025"/>
                  <a:pt x="762907" y="590994"/>
                  <a:pt x="705289" y="590994"/>
                </a:cubicBezTo>
                <a:close/>
                <a:moveTo>
                  <a:pt x="473158" y="408015"/>
                </a:moveTo>
                <a:cubicBezTo>
                  <a:pt x="488594" y="432803"/>
                  <a:pt x="515386" y="448250"/>
                  <a:pt x="544572" y="449188"/>
                </a:cubicBezTo>
                <a:cubicBezTo>
                  <a:pt x="573758" y="450126"/>
                  <a:pt x="601487" y="436432"/>
                  <a:pt x="618483" y="412686"/>
                </a:cubicBezTo>
                <a:lnTo>
                  <a:pt x="635567" y="424912"/>
                </a:lnTo>
                <a:cubicBezTo>
                  <a:pt x="614488" y="454364"/>
                  <a:pt x="580097" y="471349"/>
                  <a:pt x="543897" y="470185"/>
                </a:cubicBezTo>
                <a:cubicBezTo>
                  <a:pt x="507698" y="469022"/>
                  <a:pt x="474469" y="449864"/>
                  <a:pt x="455324" y="419119"/>
                </a:cubicBezTo>
                <a:close/>
                <a:moveTo>
                  <a:pt x="547382" y="183301"/>
                </a:moveTo>
                <a:cubicBezTo>
                  <a:pt x="453158" y="183301"/>
                  <a:pt x="376775" y="259684"/>
                  <a:pt x="376775" y="353908"/>
                </a:cubicBezTo>
                <a:cubicBezTo>
                  <a:pt x="376775" y="448132"/>
                  <a:pt x="453158" y="524515"/>
                  <a:pt x="547382" y="524515"/>
                </a:cubicBezTo>
                <a:cubicBezTo>
                  <a:pt x="641606" y="524515"/>
                  <a:pt x="717989" y="448132"/>
                  <a:pt x="717989" y="353908"/>
                </a:cubicBezTo>
                <a:cubicBezTo>
                  <a:pt x="717989" y="259684"/>
                  <a:pt x="641606" y="183301"/>
                  <a:pt x="547382" y="183301"/>
                </a:cubicBezTo>
                <a:close/>
                <a:moveTo>
                  <a:pt x="554613" y="0"/>
                </a:moveTo>
                <a:cubicBezTo>
                  <a:pt x="860917" y="0"/>
                  <a:pt x="1109226" y="248309"/>
                  <a:pt x="1109226" y="554613"/>
                </a:cubicBezTo>
                <a:cubicBezTo>
                  <a:pt x="1109226" y="860917"/>
                  <a:pt x="860917" y="1109226"/>
                  <a:pt x="554613" y="1109226"/>
                </a:cubicBezTo>
                <a:cubicBezTo>
                  <a:pt x="248309" y="1109226"/>
                  <a:pt x="0" y="860917"/>
                  <a:pt x="0" y="554613"/>
                </a:cubicBezTo>
                <a:cubicBezTo>
                  <a:pt x="0" y="248309"/>
                  <a:pt x="248309" y="0"/>
                  <a:pt x="554613"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
        <p:nvSpPr>
          <p:cNvPr id="37" name="Freeform 179">
            <a:extLst>
              <a:ext uri="{FF2B5EF4-FFF2-40B4-BE49-F238E27FC236}">
                <a16:creationId xmlns:a16="http://schemas.microsoft.com/office/drawing/2014/main" id="{4840B81C-FD17-4567-A79F-DEDB97691719}"/>
              </a:ext>
            </a:extLst>
          </p:cNvPr>
          <p:cNvSpPr/>
          <p:nvPr/>
        </p:nvSpPr>
        <p:spPr bwMode="auto">
          <a:xfrm>
            <a:off x="6985119" y="3330913"/>
            <a:ext cx="662162" cy="662162"/>
          </a:xfrm>
          <a:custGeom>
            <a:avLst/>
            <a:gdLst>
              <a:gd name="connsiteX0" fmla="*/ 608878 w 1109226"/>
              <a:gd name="connsiteY0" fmla="*/ 590994 h 1109226"/>
              <a:gd name="connsiteX1" fmla="*/ 561707 w 1109226"/>
              <a:gd name="connsiteY1" fmla="*/ 670480 h 1109226"/>
              <a:gd name="connsiteX2" fmla="*/ 608878 w 1109226"/>
              <a:gd name="connsiteY2" fmla="*/ 869196 h 1109226"/>
              <a:gd name="connsiteX3" fmla="*/ 705289 w 1109226"/>
              <a:gd name="connsiteY3" fmla="*/ 869196 h 1109226"/>
              <a:gd name="connsiteX4" fmla="*/ 705295 w 1109226"/>
              <a:gd name="connsiteY4" fmla="*/ 869196 h 1109226"/>
              <a:gd name="connsiteX5" fmla="*/ 922797 w 1109226"/>
              <a:gd name="connsiteY5" fmla="*/ 869196 h 1109226"/>
              <a:gd name="connsiteX6" fmla="*/ 833754 w 1109226"/>
              <a:gd name="connsiteY6" fmla="*/ 677414 h 1109226"/>
              <a:gd name="connsiteX7" fmla="*/ 833459 w 1109226"/>
              <a:gd name="connsiteY7" fmla="*/ 675951 h 1109226"/>
              <a:gd name="connsiteX8" fmla="*/ 705289 w 1109226"/>
              <a:gd name="connsiteY8" fmla="*/ 590994 h 1109226"/>
              <a:gd name="connsiteX9" fmla="*/ 404484 w 1109226"/>
              <a:gd name="connsiteY9" fmla="*/ 590994 h 1109226"/>
              <a:gd name="connsiteX10" fmla="*/ 306125 w 1109226"/>
              <a:gd name="connsiteY10" fmla="*/ 631735 h 1109226"/>
              <a:gd name="connsiteX11" fmla="*/ 277105 w 1109226"/>
              <a:gd name="connsiteY11" fmla="*/ 674777 h 1109226"/>
              <a:gd name="connsiteX12" fmla="*/ 276696 w 1109226"/>
              <a:gd name="connsiteY12" fmla="*/ 674777 h 1109226"/>
              <a:gd name="connsiteX13" fmla="*/ 186429 w 1109226"/>
              <a:gd name="connsiteY13" fmla="*/ 869196 h 1109226"/>
              <a:gd name="connsiteX14" fmla="*/ 404484 w 1109226"/>
              <a:gd name="connsiteY14" fmla="*/ 869196 h 1109226"/>
              <a:gd name="connsiteX15" fmla="*/ 500348 w 1109226"/>
              <a:gd name="connsiteY15" fmla="*/ 869196 h 1109226"/>
              <a:gd name="connsiteX16" fmla="*/ 547519 w 1109226"/>
              <a:gd name="connsiteY16" fmla="*/ 670480 h 1109226"/>
              <a:gd name="connsiteX17" fmla="*/ 500348 w 1109226"/>
              <a:gd name="connsiteY17" fmla="*/ 590994 h 1109226"/>
              <a:gd name="connsiteX18" fmla="*/ 554614 w 1109226"/>
              <a:gd name="connsiteY18" fmla="*/ 183302 h 1109226"/>
              <a:gd name="connsiteX19" fmla="*/ 384007 w 1109226"/>
              <a:gd name="connsiteY19" fmla="*/ 353909 h 1109226"/>
              <a:gd name="connsiteX20" fmla="*/ 554614 w 1109226"/>
              <a:gd name="connsiteY20" fmla="*/ 524516 h 1109226"/>
              <a:gd name="connsiteX21" fmla="*/ 725221 w 1109226"/>
              <a:gd name="connsiteY21" fmla="*/ 353909 h 1109226"/>
              <a:gd name="connsiteX22" fmla="*/ 554614 w 1109226"/>
              <a:gd name="connsiteY22" fmla="*/ 183302 h 1109226"/>
              <a:gd name="connsiteX23" fmla="*/ 554613 w 1109226"/>
              <a:gd name="connsiteY23" fmla="*/ 0 h 1109226"/>
              <a:gd name="connsiteX24" fmla="*/ 1109226 w 1109226"/>
              <a:gd name="connsiteY24" fmla="*/ 554613 h 1109226"/>
              <a:gd name="connsiteX25" fmla="*/ 554613 w 1109226"/>
              <a:gd name="connsiteY25" fmla="*/ 1109226 h 1109226"/>
              <a:gd name="connsiteX26" fmla="*/ 0 w 1109226"/>
              <a:gd name="connsiteY26" fmla="*/ 554613 h 1109226"/>
              <a:gd name="connsiteX27" fmla="*/ 554613 w 1109226"/>
              <a:gd name="connsiteY27" fmla="*/ 0 h 11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09226" h="1109226">
                <a:moveTo>
                  <a:pt x="608878" y="590994"/>
                </a:moveTo>
                <a:lnTo>
                  <a:pt x="561707" y="670480"/>
                </a:lnTo>
                <a:lnTo>
                  <a:pt x="608878" y="869196"/>
                </a:lnTo>
                <a:lnTo>
                  <a:pt x="705289" y="869196"/>
                </a:lnTo>
                <a:lnTo>
                  <a:pt x="705295" y="869196"/>
                </a:lnTo>
                <a:lnTo>
                  <a:pt x="922797" y="869196"/>
                </a:lnTo>
                <a:lnTo>
                  <a:pt x="833754" y="677414"/>
                </a:lnTo>
                <a:lnTo>
                  <a:pt x="833459" y="675951"/>
                </a:lnTo>
                <a:cubicBezTo>
                  <a:pt x="812342" y="626025"/>
                  <a:pt x="762907" y="590994"/>
                  <a:pt x="705289" y="590994"/>
                </a:cubicBezTo>
                <a:close/>
                <a:moveTo>
                  <a:pt x="404484" y="590994"/>
                </a:moveTo>
                <a:cubicBezTo>
                  <a:pt x="366072" y="590994"/>
                  <a:pt x="331297" y="606563"/>
                  <a:pt x="306125" y="631735"/>
                </a:cubicBezTo>
                <a:lnTo>
                  <a:pt x="277105" y="674777"/>
                </a:lnTo>
                <a:lnTo>
                  <a:pt x="276696" y="674777"/>
                </a:lnTo>
                <a:lnTo>
                  <a:pt x="186429" y="869196"/>
                </a:lnTo>
                <a:lnTo>
                  <a:pt x="404484" y="869196"/>
                </a:lnTo>
                <a:lnTo>
                  <a:pt x="500348" y="869196"/>
                </a:lnTo>
                <a:lnTo>
                  <a:pt x="547519" y="670480"/>
                </a:lnTo>
                <a:lnTo>
                  <a:pt x="500348" y="590994"/>
                </a:lnTo>
                <a:close/>
                <a:moveTo>
                  <a:pt x="554614" y="183302"/>
                </a:moveTo>
                <a:cubicBezTo>
                  <a:pt x="460390" y="183302"/>
                  <a:pt x="384007" y="259685"/>
                  <a:pt x="384007" y="353909"/>
                </a:cubicBezTo>
                <a:cubicBezTo>
                  <a:pt x="384007" y="448133"/>
                  <a:pt x="460390" y="524516"/>
                  <a:pt x="554614" y="524516"/>
                </a:cubicBezTo>
                <a:cubicBezTo>
                  <a:pt x="648838" y="524516"/>
                  <a:pt x="725221" y="448133"/>
                  <a:pt x="725221" y="353909"/>
                </a:cubicBezTo>
                <a:cubicBezTo>
                  <a:pt x="725221" y="259685"/>
                  <a:pt x="648838" y="183302"/>
                  <a:pt x="554614" y="183302"/>
                </a:cubicBezTo>
                <a:close/>
                <a:moveTo>
                  <a:pt x="554613" y="0"/>
                </a:moveTo>
                <a:cubicBezTo>
                  <a:pt x="860917" y="0"/>
                  <a:pt x="1109226" y="248309"/>
                  <a:pt x="1109226" y="554613"/>
                </a:cubicBezTo>
                <a:cubicBezTo>
                  <a:pt x="1109226" y="860917"/>
                  <a:pt x="860917" y="1109226"/>
                  <a:pt x="554613" y="1109226"/>
                </a:cubicBezTo>
                <a:cubicBezTo>
                  <a:pt x="248309" y="1109226"/>
                  <a:pt x="0" y="860917"/>
                  <a:pt x="0" y="554613"/>
                </a:cubicBezTo>
                <a:cubicBezTo>
                  <a:pt x="0" y="248309"/>
                  <a:pt x="248309" y="0"/>
                  <a:pt x="554613"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
        <p:nvSpPr>
          <p:cNvPr id="38" name="Freeform 166">
            <a:extLst>
              <a:ext uri="{FF2B5EF4-FFF2-40B4-BE49-F238E27FC236}">
                <a16:creationId xmlns:a16="http://schemas.microsoft.com/office/drawing/2014/main" id="{2DA78746-E0EF-49AF-9299-4A2977813848}"/>
              </a:ext>
            </a:extLst>
          </p:cNvPr>
          <p:cNvSpPr/>
          <p:nvPr/>
        </p:nvSpPr>
        <p:spPr bwMode="auto">
          <a:xfrm>
            <a:off x="6936994" y="1725988"/>
            <a:ext cx="662162" cy="662162"/>
          </a:xfrm>
          <a:custGeom>
            <a:avLst/>
            <a:gdLst>
              <a:gd name="connsiteX0" fmla="*/ 620846 w 1109226"/>
              <a:gd name="connsiteY0" fmla="*/ 647387 h 1109226"/>
              <a:gd name="connsiteX1" fmla="*/ 755781 w 1109226"/>
              <a:gd name="connsiteY1" fmla="*/ 647387 h 1109226"/>
              <a:gd name="connsiteX2" fmla="*/ 774951 w 1109226"/>
              <a:gd name="connsiteY2" fmla="*/ 666557 h 1109226"/>
              <a:gd name="connsiteX3" fmla="*/ 774951 w 1109226"/>
              <a:gd name="connsiteY3" fmla="*/ 743232 h 1109226"/>
              <a:gd name="connsiteX4" fmla="*/ 755781 w 1109226"/>
              <a:gd name="connsiteY4" fmla="*/ 762402 h 1109226"/>
              <a:gd name="connsiteX5" fmla="*/ 620846 w 1109226"/>
              <a:gd name="connsiteY5" fmla="*/ 762402 h 1109226"/>
              <a:gd name="connsiteX6" fmla="*/ 601676 w 1109226"/>
              <a:gd name="connsiteY6" fmla="*/ 743232 h 1109226"/>
              <a:gd name="connsiteX7" fmla="*/ 601676 w 1109226"/>
              <a:gd name="connsiteY7" fmla="*/ 666557 h 1109226"/>
              <a:gd name="connsiteX8" fmla="*/ 620846 w 1109226"/>
              <a:gd name="connsiteY8" fmla="*/ 647387 h 1109226"/>
              <a:gd name="connsiteX9" fmla="*/ 404484 w 1109226"/>
              <a:gd name="connsiteY9" fmla="*/ 590994 h 1109226"/>
              <a:gd name="connsiteX10" fmla="*/ 306125 w 1109226"/>
              <a:gd name="connsiteY10" fmla="*/ 631735 h 1109226"/>
              <a:gd name="connsiteX11" fmla="*/ 277105 w 1109226"/>
              <a:gd name="connsiteY11" fmla="*/ 674777 h 1109226"/>
              <a:gd name="connsiteX12" fmla="*/ 276696 w 1109226"/>
              <a:gd name="connsiteY12" fmla="*/ 674777 h 1109226"/>
              <a:gd name="connsiteX13" fmla="*/ 186429 w 1109226"/>
              <a:gd name="connsiteY13" fmla="*/ 869195 h 1109226"/>
              <a:gd name="connsiteX14" fmla="*/ 404484 w 1109226"/>
              <a:gd name="connsiteY14" fmla="*/ 869195 h 1109226"/>
              <a:gd name="connsiteX15" fmla="*/ 705289 w 1109226"/>
              <a:gd name="connsiteY15" fmla="*/ 869196 h 1109226"/>
              <a:gd name="connsiteX16" fmla="*/ 705295 w 1109226"/>
              <a:gd name="connsiteY16" fmla="*/ 869195 h 1109226"/>
              <a:gd name="connsiteX17" fmla="*/ 922797 w 1109226"/>
              <a:gd name="connsiteY17" fmla="*/ 869195 h 1109226"/>
              <a:gd name="connsiteX18" fmla="*/ 833754 w 1109226"/>
              <a:gd name="connsiteY18" fmla="*/ 677414 h 1109226"/>
              <a:gd name="connsiteX19" fmla="*/ 833459 w 1109226"/>
              <a:gd name="connsiteY19" fmla="*/ 675951 h 1109226"/>
              <a:gd name="connsiteX20" fmla="*/ 705289 w 1109226"/>
              <a:gd name="connsiteY20" fmla="*/ 590994 h 1109226"/>
              <a:gd name="connsiteX21" fmla="*/ 554614 w 1109226"/>
              <a:gd name="connsiteY21" fmla="*/ 183302 h 1109226"/>
              <a:gd name="connsiteX22" fmla="*/ 384007 w 1109226"/>
              <a:gd name="connsiteY22" fmla="*/ 353909 h 1109226"/>
              <a:gd name="connsiteX23" fmla="*/ 554614 w 1109226"/>
              <a:gd name="connsiteY23" fmla="*/ 524516 h 1109226"/>
              <a:gd name="connsiteX24" fmla="*/ 725221 w 1109226"/>
              <a:gd name="connsiteY24" fmla="*/ 353909 h 1109226"/>
              <a:gd name="connsiteX25" fmla="*/ 554614 w 1109226"/>
              <a:gd name="connsiteY25" fmla="*/ 183302 h 1109226"/>
              <a:gd name="connsiteX26" fmla="*/ 554613 w 1109226"/>
              <a:gd name="connsiteY26" fmla="*/ 0 h 1109226"/>
              <a:gd name="connsiteX27" fmla="*/ 1109226 w 1109226"/>
              <a:gd name="connsiteY27" fmla="*/ 554613 h 1109226"/>
              <a:gd name="connsiteX28" fmla="*/ 554613 w 1109226"/>
              <a:gd name="connsiteY28" fmla="*/ 1109226 h 1109226"/>
              <a:gd name="connsiteX29" fmla="*/ 0 w 1109226"/>
              <a:gd name="connsiteY29" fmla="*/ 554613 h 1109226"/>
              <a:gd name="connsiteX30" fmla="*/ 554613 w 1109226"/>
              <a:gd name="connsiteY30" fmla="*/ 0 h 11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09226" h="1109226">
                <a:moveTo>
                  <a:pt x="620846" y="647387"/>
                </a:moveTo>
                <a:lnTo>
                  <a:pt x="755781" y="647387"/>
                </a:lnTo>
                <a:cubicBezTo>
                  <a:pt x="766368" y="647387"/>
                  <a:pt x="774951" y="655970"/>
                  <a:pt x="774951" y="666557"/>
                </a:cubicBezTo>
                <a:lnTo>
                  <a:pt x="774951" y="743232"/>
                </a:lnTo>
                <a:cubicBezTo>
                  <a:pt x="774951" y="753819"/>
                  <a:pt x="766368" y="762402"/>
                  <a:pt x="755781" y="762402"/>
                </a:cubicBezTo>
                <a:lnTo>
                  <a:pt x="620846" y="762402"/>
                </a:lnTo>
                <a:cubicBezTo>
                  <a:pt x="610259" y="762402"/>
                  <a:pt x="601676" y="753819"/>
                  <a:pt x="601676" y="743232"/>
                </a:cubicBezTo>
                <a:lnTo>
                  <a:pt x="601676" y="666557"/>
                </a:lnTo>
                <a:cubicBezTo>
                  <a:pt x="601676" y="655970"/>
                  <a:pt x="610259" y="647387"/>
                  <a:pt x="620846" y="647387"/>
                </a:cubicBezTo>
                <a:close/>
                <a:moveTo>
                  <a:pt x="404484" y="590994"/>
                </a:moveTo>
                <a:cubicBezTo>
                  <a:pt x="366072" y="590994"/>
                  <a:pt x="331297" y="606563"/>
                  <a:pt x="306125" y="631735"/>
                </a:cubicBezTo>
                <a:lnTo>
                  <a:pt x="277105" y="674777"/>
                </a:lnTo>
                <a:lnTo>
                  <a:pt x="276696" y="674777"/>
                </a:lnTo>
                <a:lnTo>
                  <a:pt x="186429" y="869195"/>
                </a:lnTo>
                <a:lnTo>
                  <a:pt x="404484" y="869195"/>
                </a:lnTo>
                <a:lnTo>
                  <a:pt x="705289" y="869196"/>
                </a:lnTo>
                <a:lnTo>
                  <a:pt x="705295" y="869195"/>
                </a:lnTo>
                <a:lnTo>
                  <a:pt x="922797" y="869195"/>
                </a:lnTo>
                <a:lnTo>
                  <a:pt x="833754" y="677414"/>
                </a:lnTo>
                <a:lnTo>
                  <a:pt x="833459" y="675951"/>
                </a:lnTo>
                <a:cubicBezTo>
                  <a:pt x="812342" y="626025"/>
                  <a:pt x="762907" y="590994"/>
                  <a:pt x="705289" y="590994"/>
                </a:cubicBezTo>
                <a:close/>
                <a:moveTo>
                  <a:pt x="554614" y="183302"/>
                </a:moveTo>
                <a:cubicBezTo>
                  <a:pt x="460390" y="183302"/>
                  <a:pt x="384007" y="259685"/>
                  <a:pt x="384007" y="353909"/>
                </a:cubicBezTo>
                <a:cubicBezTo>
                  <a:pt x="384007" y="448133"/>
                  <a:pt x="460390" y="524516"/>
                  <a:pt x="554614" y="524516"/>
                </a:cubicBezTo>
                <a:cubicBezTo>
                  <a:pt x="648838" y="524516"/>
                  <a:pt x="725221" y="448133"/>
                  <a:pt x="725221" y="353909"/>
                </a:cubicBezTo>
                <a:cubicBezTo>
                  <a:pt x="725221" y="259685"/>
                  <a:pt x="648838" y="183302"/>
                  <a:pt x="554614" y="183302"/>
                </a:cubicBezTo>
                <a:close/>
                <a:moveTo>
                  <a:pt x="554613" y="0"/>
                </a:moveTo>
                <a:cubicBezTo>
                  <a:pt x="860917" y="0"/>
                  <a:pt x="1109226" y="248309"/>
                  <a:pt x="1109226" y="554613"/>
                </a:cubicBezTo>
                <a:cubicBezTo>
                  <a:pt x="1109226" y="860917"/>
                  <a:pt x="860917" y="1109226"/>
                  <a:pt x="554613" y="1109226"/>
                </a:cubicBezTo>
                <a:cubicBezTo>
                  <a:pt x="248309" y="1109226"/>
                  <a:pt x="0" y="860917"/>
                  <a:pt x="0" y="554613"/>
                </a:cubicBezTo>
                <a:cubicBezTo>
                  <a:pt x="0" y="248309"/>
                  <a:pt x="248309" y="0"/>
                  <a:pt x="554613"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
        <p:nvSpPr>
          <p:cNvPr id="39" name="Freeform 147">
            <a:extLst>
              <a:ext uri="{FF2B5EF4-FFF2-40B4-BE49-F238E27FC236}">
                <a16:creationId xmlns:a16="http://schemas.microsoft.com/office/drawing/2014/main" id="{60500363-30DC-47CC-9438-EC49555066B3}"/>
              </a:ext>
            </a:extLst>
          </p:cNvPr>
          <p:cNvSpPr/>
          <p:nvPr/>
        </p:nvSpPr>
        <p:spPr bwMode="auto">
          <a:xfrm>
            <a:off x="4240918" y="1706151"/>
            <a:ext cx="662162" cy="662162"/>
          </a:xfrm>
          <a:custGeom>
            <a:avLst/>
            <a:gdLst>
              <a:gd name="connsiteX0" fmla="*/ 342901 w 685800"/>
              <a:gd name="connsiteY0" fmla="*/ 90172 h 685800"/>
              <a:gd name="connsiteX1" fmla="*/ 286989 w 685800"/>
              <a:gd name="connsiteY1" fmla="*/ 271110 h 685800"/>
              <a:gd name="connsiteX2" fmla="*/ 106051 w 685800"/>
              <a:gd name="connsiteY2" fmla="*/ 271109 h 685800"/>
              <a:gd name="connsiteX3" fmla="*/ 252433 w 685800"/>
              <a:gd name="connsiteY3" fmla="*/ 382934 h 685800"/>
              <a:gd name="connsiteX4" fmla="*/ 196519 w 685800"/>
              <a:gd name="connsiteY4" fmla="*/ 563872 h 685800"/>
              <a:gd name="connsiteX5" fmla="*/ 342901 w 685800"/>
              <a:gd name="connsiteY5" fmla="*/ 452045 h 685800"/>
              <a:gd name="connsiteX6" fmla="*/ 489282 w 685800"/>
              <a:gd name="connsiteY6" fmla="*/ 563872 h 685800"/>
              <a:gd name="connsiteX7" fmla="*/ 433368 w 685800"/>
              <a:gd name="connsiteY7" fmla="*/ 382934 h 685800"/>
              <a:gd name="connsiteX8" fmla="*/ 579750 w 685800"/>
              <a:gd name="connsiteY8" fmla="*/ 271109 h 685800"/>
              <a:gd name="connsiteX9" fmla="*/ 398812 w 685800"/>
              <a:gd name="connsiteY9" fmla="*/ 271110 h 685800"/>
              <a:gd name="connsiteX10" fmla="*/ 342900 w 685800"/>
              <a:gd name="connsiteY10" fmla="*/ 0 h 685800"/>
              <a:gd name="connsiteX11" fmla="*/ 685800 w 685800"/>
              <a:gd name="connsiteY11" fmla="*/ 342900 h 685800"/>
              <a:gd name="connsiteX12" fmla="*/ 342900 w 685800"/>
              <a:gd name="connsiteY12" fmla="*/ 685800 h 685800"/>
              <a:gd name="connsiteX13" fmla="*/ 0 w 685800"/>
              <a:gd name="connsiteY13" fmla="*/ 342900 h 685800"/>
              <a:gd name="connsiteX14" fmla="*/ 342900 w 685800"/>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 h="685800">
                <a:moveTo>
                  <a:pt x="342901" y="90172"/>
                </a:moveTo>
                <a:lnTo>
                  <a:pt x="286989" y="271110"/>
                </a:lnTo>
                <a:lnTo>
                  <a:pt x="106051" y="271109"/>
                </a:lnTo>
                <a:lnTo>
                  <a:pt x="252433" y="382934"/>
                </a:lnTo>
                <a:lnTo>
                  <a:pt x="196519" y="563872"/>
                </a:lnTo>
                <a:lnTo>
                  <a:pt x="342901" y="452045"/>
                </a:lnTo>
                <a:lnTo>
                  <a:pt x="489282" y="563872"/>
                </a:lnTo>
                <a:lnTo>
                  <a:pt x="433368" y="382934"/>
                </a:lnTo>
                <a:lnTo>
                  <a:pt x="579750" y="271109"/>
                </a:lnTo>
                <a:lnTo>
                  <a:pt x="398812" y="271110"/>
                </a:lnTo>
                <a:close/>
                <a:moveTo>
                  <a:pt x="342900" y="0"/>
                </a:moveTo>
                <a:cubicBezTo>
                  <a:pt x="532278" y="0"/>
                  <a:pt x="685800" y="153522"/>
                  <a:pt x="685800" y="342900"/>
                </a:cubicBezTo>
                <a:cubicBezTo>
                  <a:pt x="685800" y="532278"/>
                  <a:pt x="532278" y="685800"/>
                  <a:pt x="342900" y="685800"/>
                </a:cubicBezTo>
                <a:cubicBezTo>
                  <a:pt x="153522" y="685800"/>
                  <a:pt x="0" y="532278"/>
                  <a:pt x="0" y="342900"/>
                </a:cubicBezTo>
                <a:cubicBezTo>
                  <a:pt x="0" y="153522"/>
                  <a:pt x="153522" y="0"/>
                  <a:pt x="342900"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9B264920-1515-4388-8816-FDBC26F937C7}"/>
              </a:ext>
            </a:extLst>
          </p:cNvPr>
          <p:cNvSpPr>
            <a:spLocks noChangeAspect="1"/>
          </p:cNvSpPr>
          <p:nvPr/>
        </p:nvSpPr>
        <p:spPr bwMode="auto">
          <a:xfrm>
            <a:off x="1496719" y="3244825"/>
            <a:ext cx="662162" cy="662162"/>
          </a:xfrm>
          <a:custGeom>
            <a:avLst/>
            <a:gdLst>
              <a:gd name="connsiteX0" fmla="*/ 275683 w 914400"/>
              <a:gd name="connsiteY0" fmla="*/ 662533 h 914400"/>
              <a:gd name="connsiteX1" fmla="*/ 247811 w 914400"/>
              <a:gd name="connsiteY1" fmla="*/ 671215 h 914400"/>
              <a:gd name="connsiteX2" fmla="*/ 221043 w 914400"/>
              <a:gd name="connsiteY2" fmla="*/ 686151 h 914400"/>
              <a:gd name="connsiteX3" fmla="*/ 224205 w 914400"/>
              <a:gd name="connsiteY3" fmla="*/ 689984 h 914400"/>
              <a:gd name="connsiteX4" fmla="*/ 296280 w 914400"/>
              <a:gd name="connsiteY4" fmla="*/ 743840 h 914400"/>
              <a:gd name="connsiteX5" fmla="*/ 284629 w 914400"/>
              <a:gd name="connsiteY5" fmla="*/ 706254 h 914400"/>
              <a:gd name="connsiteX6" fmla="*/ 638709 w 914400"/>
              <a:gd name="connsiteY6" fmla="*/ 660498 h 914400"/>
              <a:gd name="connsiteX7" fmla="*/ 629347 w 914400"/>
              <a:gd name="connsiteY7" fmla="*/ 706254 h 914400"/>
              <a:gd name="connsiteX8" fmla="*/ 617697 w 914400"/>
              <a:gd name="connsiteY8" fmla="*/ 743839 h 914400"/>
              <a:gd name="connsiteX9" fmla="*/ 689771 w 914400"/>
              <a:gd name="connsiteY9" fmla="*/ 689984 h 914400"/>
              <a:gd name="connsiteX10" fmla="*/ 693239 w 914400"/>
              <a:gd name="connsiteY10" fmla="*/ 685780 h 914400"/>
              <a:gd name="connsiteX11" fmla="*/ 691583 w 914400"/>
              <a:gd name="connsiteY11" fmla="*/ 684567 h 914400"/>
              <a:gd name="connsiteX12" fmla="*/ 645043 w 914400"/>
              <a:gd name="connsiteY12" fmla="*/ 662388 h 914400"/>
              <a:gd name="connsiteX13" fmla="*/ 471676 w 914400"/>
              <a:gd name="connsiteY13" fmla="*/ 633231 h 914400"/>
              <a:gd name="connsiteX14" fmla="*/ 471422 w 914400"/>
              <a:gd name="connsiteY14" fmla="*/ 660474 h 914400"/>
              <a:gd name="connsiteX15" fmla="*/ 469979 w 914400"/>
              <a:gd name="connsiteY15" fmla="*/ 749182 h 914400"/>
              <a:gd name="connsiteX16" fmla="*/ 469088 w 914400"/>
              <a:gd name="connsiteY16" fmla="*/ 785185 h 914400"/>
              <a:gd name="connsiteX17" fmla="*/ 523334 w 914400"/>
              <a:gd name="connsiteY17" fmla="*/ 779717 h 914400"/>
              <a:gd name="connsiteX18" fmla="*/ 584744 w 914400"/>
              <a:gd name="connsiteY18" fmla="*/ 757312 h 914400"/>
              <a:gd name="connsiteX19" fmla="*/ 587837 w 914400"/>
              <a:gd name="connsiteY19" fmla="*/ 749539 h 914400"/>
              <a:gd name="connsiteX20" fmla="*/ 604265 w 914400"/>
              <a:gd name="connsiteY20" fmla="*/ 688961 h 914400"/>
              <a:gd name="connsiteX21" fmla="*/ 610846 w 914400"/>
              <a:gd name="connsiteY21" fmla="*/ 652190 h 914400"/>
              <a:gd name="connsiteX22" fmla="*/ 588606 w 914400"/>
              <a:gd name="connsiteY22" fmla="*/ 645557 h 914400"/>
              <a:gd name="connsiteX23" fmla="*/ 442293 w 914400"/>
              <a:gd name="connsiteY23" fmla="*/ 632564 h 914400"/>
              <a:gd name="connsiteX24" fmla="*/ 340573 w 914400"/>
              <a:gd name="connsiteY24" fmla="*/ 642316 h 914400"/>
              <a:gd name="connsiteX25" fmla="*/ 303435 w 914400"/>
              <a:gd name="connsiteY25" fmla="*/ 653887 h 914400"/>
              <a:gd name="connsiteX26" fmla="*/ 309711 w 914400"/>
              <a:gd name="connsiteY26" fmla="*/ 688961 h 914400"/>
              <a:gd name="connsiteX27" fmla="*/ 326140 w 914400"/>
              <a:gd name="connsiteY27" fmla="*/ 749537 h 914400"/>
              <a:gd name="connsiteX28" fmla="*/ 329232 w 914400"/>
              <a:gd name="connsiteY28" fmla="*/ 757313 h 914400"/>
              <a:gd name="connsiteX29" fmla="*/ 390642 w 914400"/>
              <a:gd name="connsiteY29" fmla="*/ 779717 h 914400"/>
              <a:gd name="connsiteX30" fmla="*/ 444888 w 914400"/>
              <a:gd name="connsiteY30" fmla="*/ 785185 h 914400"/>
              <a:gd name="connsiteX31" fmla="*/ 443997 w 914400"/>
              <a:gd name="connsiteY31" fmla="*/ 749182 h 914400"/>
              <a:gd name="connsiteX32" fmla="*/ 442552 w 914400"/>
              <a:gd name="connsiteY32" fmla="*/ 660474 h 914400"/>
              <a:gd name="connsiteX33" fmla="*/ 626706 w 914400"/>
              <a:gd name="connsiteY33" fmla="*/ 471950 h 914400"/>
              <a:gd name="connsiteX34" fmla="*/ 562234 w 914400"/>
              <a:gd name="connsiteY34" fmla="*/ 472550 h 914400"/>
              <a:gd name="connsiteX35" fmla="*/ 472607 w 914400"/>
              <a:gd name="connsiteY35" fmla="*/ 472820 h 914400"/>
              <a:gd name="connsiteX36" fmla="*/ 472337 w 914400"/>
              <a:gd name="connsiteY36" fmla="*/ 562448 h 914400"/>
              <a:gd name="connsiteX37" fmla="*/ 471960 w 914400"/>
              <a:gd name="connsiteY37" fmla="*/ 602704 h 914400"/>
              <a:gd name="connsiteX38" fmla="*/ 575194 w 914400"/>
              <a:gd name="connsiteY38" fmla="*/ 612273 h 914400"/>
              <a:gd name="connsiteX39" fmla="*/ 615695 w 914400"/>
              <a:gd name="connsiteY39" fmla="*/ 625095 h 914400"/>
              <a:gd name="connsiteX40" fmla="*/ 616714 w 914400"/>
              <a:gd name="connsiteY40" fmla="*/ 619396 h 914400"/>
              <a:gd name="connsiteX41" fmla="*/ 287270 w 914400"/>
              <a:gd name="connsiteY41" fmla="*/ 471950 h 914400"/>
              <a:gd name="connsiteX42" fmla="*/ 297261 w 914400"/>
              <a:gd name="connsiteY42" fmla="*/ 619395 h 914400"/>
              <a:gd name="connsiteX43" fmla="*/ 298243 w 914400"/>
              <a:gd name="connsiteY43" fmla="*/ 624875 h 914400"/>
              <a:gd name="connsiteX44" fmla="*/ 328342 w 914400"/>
              <a:gd name="connsiteY44" fmla="*/ 614441 h 914400"/>
              <a:gd name="connsiteX45" fmla="*/ 442010 w 914400"/>
              <a:gd name="connsiteY45" fmla="*/ 602277 h 914400"/>
              <a:gd name="connsiteX46" fmla="*/ 441639 w 914400"/>
              <a:gd name="connsiteY46" fmla="*/ 562448 h 914400"/>
              <a:gd name="connsiteX47" fmla="*/ 441369 w 914400"/>
              <a:gd name="connsiteY47" fmla="*/ 472820 h 914400"/>
              <a:gd name="connsiteX48" fmla="*/ 351740 w 914400"/>
              <a:gd name="connsiteY48" fmla="*/ 472550 h 914400"/>
              <a:gd name="connsiteX49" fmla="*/ 784361 w 914400"/>
              <a:gd name="connsiteY49" fmla="*/ 469316 h 914400"/>
              <a:gd name="connsiteX50" fmla="*/ 748967 w 914400"/>
              <a:gd name="connsiteY50" fmla="*/ 470192 h 914400"/>
              <a:gd name="connsiteX51" fmla="*/ 660260 w 914400"/>
              <a:gd name="connsiteY51" fmla="*/ 471637 h 914400"/>
              <a:gd name="connsiteX52" fmla="*/ 657042 w 914400"/>
              <a:gd name="connsiteY52" fmla="*/ 471666 h 914400"/>
              <a:gd name="connsiteX53" fmla="*/ 644617 w 914400"/>
              <a:gd name="connsiteY53" fmla="*/ 631625 h 914400"/>
              <a:gd name="connsiteX54" fmla="*/ 644113 w 914400"/>
              <a:gd name="connsiteY54" fmla="*/ 634092 h 914400"/>
              <a:gd name="connsiteX55" fmla="*/ 676566 w 914400"/>
              <a:gd name="connsiteY55" fmla="*/ 644364 h 914400"/>
              <a:gd name="connsiteX56" fmla="*/ 711360 w 914400"/>
              <a:gd name="connsiteY56" fmla="*/ 663819 h 914400"/>
              <a:gd name="connsiteX57" fmla="*/ 729969 w 914400"/>
              <a:gd name="connsiteY57" fmla="*/ 641262 h 914400"/>
              <a:gd name="connsiteX58" fmla="*/ 771392 w 914400"/>
              <a:gd name="connsiteY58" fmla="*/ 555096 h 914400"/>
              <a:gd name="connsiteX59" fmla="*/ 129614 w 914400"/>
              <a:gd name="connsiteY59" fmla="*/ 469316 h 914400"/>
              <a:gd name="connsiteX60" fmla="*/ 142584 w 914400"/>
              <a:gd name="connsiteY60" fmla="*/ 555096 h 914400"/>
              <a:gd name="connsiteX61" fmla="*/ 184006 w 914400"/>
              <a:gd name="connsiteY61" fmla="*/ 641262 h 914400"/>
              <a:gd name="connsiteX62" fmla="*/ 202969 w 914400"/>
              <a:gd name="connsiteY62" fmla="*/ 664243 h 914400"/>
              <a:gd name="connsiteX63" fmla="*/ 226114 w 914400"/>
              <a:gd name="connsiteY63" fmla="*/ 649880 h 914400"/>
              <a:gd name="connsiteX64" fmla="*/ 269982 w 914400"/>
              <a:gd name="connsiteY64" fmla="*/ 634673 h 914400"/>
              <a:gd name="connsiteX65" fmla="*/ 269358 w 914400"/>
              <a:gd name="connsiteY65" fmla="*/ 631625 h 914400"/>
              <a:gd name="connsiteX66" fmla="*/ 256934 w 914400"/>
              <a:gd name="connsiteY66" fmla="*/ 471666 h 914400"/>
              <a:gd name="connsiteX67" fmla="*/ 253714 w 914400"/>
              <a:gd name="connsiteY67" fmla="*/ 471637 h 914400"/>
              <a:gd name="connsiteX68" fmla="*/ 165008 w 914400"/>
              <a:gd name="connsiteY68" fmla="*/ 470192 h 914400"/>
              <a:gd name="connsiteX69" fmla="*/ 298558 w 914400"/>
              <a:gd name="connsiteY69" fmla="*/ 289636 h 914400"/>
              <a:gd name="connsiteX70" fmla="*/ 295229 w 914400"/>
              <a:gd name="connsiteY70" fmla="*/ 310517 h 914400"/>
              <a:gd name="connsiteX71" fmla="*/ 287469 w 914400"/>
              <a:gd name="connsiteY71" fmla="*/ 442451 h 914400"/>
              <a:gd name="connsiteX72" fmla="*/ 351740 w 914400"/>
              <a:gd name="connsiteY72" fmla="*/ 441853 h 914400"/>
              <a:gd name="connsiteX73" fmla="*/ 441391 w 914400"/>
              <a:gd name="connsiteY73" fmla="*/ 441582 h 914400"/>
              <a:gd name="connsiteX74" fmla="*/ 441978 w 914400"/>
              <a:gd name="connsiteY74" fmla="*/ 312121 h 914400"/>
              <a:gd name="connsiteX75" fmla="*/ 328342 w 914400"/>
              <a:gd name="connsiteY75" fmla="*/ 299962 h 914400"/>
              <a:gd name="connsiteX76" fmla="*/ 615381 w 914400"/>
              <a:gd name="connsiteY76" fmla="*/ 289406 h 914400"/>
              <a:gd name="connsiteX77" fmla="*/ 575194 w 914400"/>
              <a:gd name="connsiteY77" fmla="*/ 302127 h 914400"/>
              <a:gd name="connsiteX78" fmla="*/ 471995 w 914400"/>
              <a:gd name="connsiteY78" fmla="*/ 311694 h 914400"/>
              <a:gd name="connsiteX79" fmla="*/ 472583 w 914400"/>
              <a:gd name="connsiteY79" fmla="*/ 441582 h 914400"/>
              <a:gd name="connsiteX80" fmla="*/ 562234 w 914400"/>
              <a:gd name="connsiteY80" fmla="*/ 441853 h 914400"/>
              <a:gd name="connsiteX81" fmla="*/ 626506 w 914400"/>
              <a:gd name="connsiteY81" fmla="*/ 442451 h 914400"/>
              <a:gd name="connsiteX82" fmla="*/ 618748 w 914400"/>
              <a:gd name="connsiteY82" fmla="*/ 310517 h 914400"/>
              <a:gd name="connsiteX83" fmla="*/ 710006 w 914400"/>
              <a:gd name="connsiteY83" fmla="*/ 251341 h 914400"/>
              <a:gd name="connsiteX84" fmla="*/ 676566 w 914400"/>
              <a:gd name="connsiteY84" fmla="*/ 270037 h 914400"/>
              <a:gd name="connsiteX85" fmla="*/ 643668 w 914400"/>
              <a:gd name="connsiteY85" fmla="*/ 280452 h 914400"/>
              <a:gd name="connsiteX86" fmla="*/ 646968 w 914400"/>
              <a:gd name="connsiteY86" fmla="*/ 298390 h 914400"/>
              <a:gd name="connsiteX87" fmla="*/ 656721 w 914400"/>
              <a:gd name="connsiteY87" fmla="*/ 442733 h 914400"/>
              <a:gd name="connsiteX88" fmla="*/ 660260 w 914400"/>
              <a:gd name="connsiteY88" fmla="*/ 442766 h 914400"/>
              <a:gd name="connsiteX89" fmla="*/ 748967 w 914400"/>
              <a:gd name="connsiteY89" fmla="*/ 444210 h 914400"/>
              <a:gd name="connsiteX90" fmla="*/ 785125 w 914400"/>
              <a:gd name="connsiteY90" fmla="*/ 445106 h 914400"/>
              <a:gd name="connsiteX91" fmla="*/ 781051 w 914400"/>
              <a:gd name="connsiteY91" fmla="*/ 398925 h 914400"/>
              <a:gd name="connsiteX92" fmla="*/ 749263 w 914400"/>
              <a:gd name="connsiteY92" fmla="*/ 305557 h 914400"/>
              <a:gd name="connsiteX93" fmla="*/ 204249 w 914400"/>
              <a:gd name="connsiteY93" fmla="*/ 250953 h 914400"/>
              <a:gd name="connsiteX94" fmla="*/ 164712 w 914400"/>
              <a:gd name="connsiteY94" fmla="*/ 305557 h 914400"/>
              <a:gd name="connsiteX95" fmla="*/ 132924 w 914400"/>
              <a:gd name="connsiteY95" fmla="*/ 398925 h 914400"/>
              <a:gd name="connsiteX96" fmla="*/ 128849 w 914400"/>
              <a:gd name="connsiteY96" fmla="*/ 445106 h 914400"/>
              <a:gd name="connsiteX97" fmla="*/ 165008 w 914400"/>
              <a:gd name="connsiteY97" fmla="*/ 444210 h 914400"/>
              <a:gd name="connsiteX98" fmla="*/ 253714 w 914400"/>
              <a:gd name="connsiteY98" fmla="*/ 442766 h 914400"/>
              <a:gd name="connsiteX99" fmla="*/ 257254 w 914400"/>
              <a:gd name="connsiteY99" fmla="*/ 442733 h 914400"/>
              <a:gd name="connsiteX100" fmla="*/ 267008 w 914400"/>
              <a:gd name="connsiteY100" fmla="*/ 298390 h 914400"/>
              <a:gd name="connsiteX101" fmla="*/ 270413 w 914400"/>
              <a:gd name="connsiteY101" fmla="*/ 279880 h 914400"/>
              <a:gd name="connsiteX102" fmla="*/ 226114 w 914400"/>
              <a:gd name="connsiteY102" fmla="*/ 264522 h 914400"/>
              <a:gd name="connsiteX103" fmla="*/ 618293 w 914400"/>
              <a:gd name="connsiteY103" fmla="*/ 170695 h 914400"/>
              <a:gd name="connsiteX104" fmla="*/ 633709 w 914400"/>
              <a:gd name="connsiteY104" fmla="*/ 226304 h 914400"/>
              <a:gd name="connsiteX105" fmla="*/ 638562 w 914400"/>
              <a:gd name="connsiteY105" fmla="*/ 252693 h 914400"/>
              <a:gd name="connsiteX106" fmla="*/ 655210 w 914400"/>
              <a:gd name="connsiteY106" fmla="*/ 247979 h 914400"/>
              <a:gd name="connsiteX107" fmla="*/ 691583 w 914400"/>
              <a:gd name="connsiteY107" fmla="*/ 229835 h 914400"/>
              <a:gd name="connsiteX108" fmla="*/ 693447 w 914400"/>
              <a:gd name="connsiteY108" fmla="*/ 228471 h 914400"/>
              <a:gd name="connsiteX109" fmla="*/ 692546 w 914400"/>
              <a:gd name="connsiteY109" fmla="*/ 227226 h 914400"/>
              <a:gd name="connsiteX110" fmla="*/ 295682 w 914400"/>
              <a:gd name="connsiteY110" fmla="*/ 170694 h 914400"/>
              <a:gd name="connsiteX111" fmla="*/ 221429 w 914400"/>
              <a:gd name="connsiteY111" fmla="*/ 227226 h 914400"/>
              <a:gd name="connsiteX112" fmla="*/ 220789 w 914400"/>
              <a:gd name="connsiteY112" fmla="*/ 228109 h 914400"/>
              <a:gd name="connsiteX113" fmla="*/ 247811 w 914400"/>
              <a:gd name="connsiteY113" fmla="*/ 243186 h 914400"/>
              <a:gd name="connsiteX114" fmla="*/ 275571 w 914400"/>
              <a:gd name="connsiteY114" fmla="*/ 251834 h 914400"/>
              <a:gd name="connsiteX115" fmla="*/ 280267 w 914400"/>
              <a:gd name="connsiteY115" fmla="*/ 226304 h 914400"/>
              <a:gd name="connsiteX116" fmla="*/ 469086 w 914400"/>
              <a:gd name="connsiteY116" fmla="*/ 129215 h 914400"/>
              <a:gd name="connsiteX117" fmla="*/ 469979 w 914400"/>
              <a:gd name="connsiteY117" fmla="*/ 165222 h 914400"/>
              <a:gd name="connsiteX118" fmla="*/ 471657 w 914400"/>
              <a:gd name="connsiteY118" fmla="*/ 281556 h 914400"/>
              <a:gd name="connsiteX119" fmla="*/ 563726 w 914400"/>
              <a:gd name="connsiteY119" fmla="*/ 273886 h 914400"/>
              <a:gd name="connsiteX120" fmla="*/ 610782 w 914400"/>
              <a:gd name="connsiteY120" fmla="*/ 260560 h 914400"/>
              <a:gd name="connsiteX121" fmla="*/ 608132 w 914400"/>
              <a:gd name="connsiteY121" fmla="*/ 243937 h 914400"/>
              <a:gd name="connsiteX122" fmla="*/ 593909 w 914400"/>
              <a:gd name="connsiteY122" fmla="*/ 184614 h 914400"/>
              <a:gd name="connsiteX123" fmla="*/ 584479 w 914400"/>
              <a:gd name="connsiteY123" fmla="*/ 157202 h 914400"/>
              <a:gd name="connsiteX124" fmla="*/ 523334 w 914400"/>
              <a:gd name="connsiteY124" fmla="*/ 134683 h 914400"/>
              <a:gd name="connsiteX125" fmla="*/ 444888 w 914400"/>
              <a:gd name="connsiteY125" fmla="*/ 129215 h 914400"/>
              <a:gd name="connsiteX126" fmla="*/ 390642 w 914400"/>
              <a:gd name="connsiteY126" fmla="*/ 134683 h 914400"/>
              <a:gd name="connsiteX127" fmla="*/ 329498 w 914400"/>
              <a:gd name="connsiteY127" fmla="*/ 157202 h 914400"/>
              <a:gd name="connsiteX128" fmla="*/ 320067 w 914400"/>
              <a:gd name="connsiteY128" fmla="*/ 184614 h 914400"/>
              <a:gd name="connsiteX129" fmla="*/ 305843 w 914400"/>
              <a:gd name="connsiteY129" fmla="*/ 243937 h 914400"/>
              <a:gd name="connsiteX130" fmla="*/ 303211 w 914400"/>
              <a:gd name="connsiteY130" fmla="*/ 260445 h 914400"/>
              <a:gd name="connsiteX131" fmla="*/ 340573 w 914400"/>
              <a:gd name="connsiteY131" fmla="*/ 272085 h 914400"/>
              <a:gd name="connsiteX132" fmla="*/ 442314 w 914400"/>
              <a:gd name="connsiteY132" fmla="*/ 281840 h 914400"/>
              <a:gd name="connsiteX133" fmla="*/ 443997 w 914400"/>
              <a:gd name="connsiteY133" fmla="*/ 165222 h 914400"/>
              <a:gd name="connsiteX134" fmla="*/ 457200 w 914400"/>
              <a:gd name="connsiteY134" fmla="*/ 0 h 914400"/>
              <a:gd name="connsiteX135" fmla="*/ 914400 w 914400"/>
              <a:gd name="connsiteY135" fmla="*/ 457200 h 914400"/>
              <a:gd name="connsiteX136" fmla="*/ 457200 w 914400"/>
              <a:gd name="connsiteY136" fmla="*/ 914400 h 914400"/>
              <a:gd name="connsiteX137" fmla="*/ 0 w 914400"/>
              <a:gd name="connsiteY137" fmla="*/ 457200 h 914400"/>
              <a:gd name="connsiteX138" fmla="*/ 457200 w 914400"/>
              <a:gd name="connsiteY13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914400" h="914400">
                <a:moveTo>
                  <a:pt x="275683" y="662533"/>
                </a:moveTo>
                <a:lnTo>
                  <a:pt x="247811" y="671215"/>
                </a:lnTo>
                <a:lnTo>
                  <a:pt x="221043" y="686151"/>
                </a:lnTo>
                <a:lnTo>
                  <a:pt x="224205" y="689984"/>
                </a:lnTo>
                <a:lnTo>
                  <a:pt x="296280" y="743840"/>
                </a:lnTo>
                <a:lnTo>
                  <a:pt x="284629" y="706254"/>
                </a:lnTo>
                <a:close/>
                <a:moveTo>
                  <a:pt x="638709" y="660498"/>
                </a:moveTo>
                <a:lnTo>
                  <a:pt x="629347" y="706254"/>
                </a:lnTo>
                <a:lnTo>
                  <a:pt x="617697" y="743839"/>
                </a:lnTo>
                <a:lnTo>
                  <a:pt x="689771" y="689984"/>
                </a:lnTo>
                <a:lnTo>
                  <a:pt x="693239" y="685780"/>
                </a:lnTo>
                <a:lnTo>
                  <a:pt x="691583" y="684567"/>
                </a:lnTo>
                <a:cubicBezTo>
                  <a:pt x="677950" y="676379"/>
                  <a:pt x="662322" y="668937"/>
                  <a:pt x="645043" y="662388"/>
                </a:cubicBezTo>
                <a:close/>
                <a:moveTo>
                  <a:pt x="471676" y="633231"/>
                </a:moveTo>
                <a:lnTo>
                  <a:pt x="471422" y="660474"/>
                </a:lnTo>
                <a:cubicBezTo>
                  <a:pt x="471027" y="691714"/>
                  <a:pt x="470542" y="721399"/>
                  <a:pt x="469979" y="749182"/>
                </a:cubicBezTo>
                <a:lnTo>
                  <a:pt x="469088" y="785185"/>
                </a:lnTo>
                <a:lnTo>
                  <a:pt x="523334" y="779717"/>
                </a:lnTo>
                <a:lnTo>
                  <a:pt x="584744" y="757312"/>
                </a:lnTo>
                <a:lnTo>
                  <a:pt x="587837" y="749539"/>
                </a:lnTo>
                <a:cubicBezTo>
                  <a:pt x="593917" y="731025"/>
                  <a:pt x="599423" y="710743"/>
                  <a:pt x="604265" y="688961"/>
                </a:cubicBezTo>
                <a:lnTo>
                  <a:pt x="610846" y="652190"/>
                </a:lnTo>
                <a:lnTo>
                  <a:pt x="588606" y="645557"/>
                </a:lnTo>
                <a:close/>
                <a:moveTo>
                  <a:pt x="442293" y="632564"/>
                </a:moveTo>
                <a:lnTo>
                  <a:pt x="340573" y="642316"/>
                </a:lnTo>
                <a:lnTo>
                  <a:pt x="303435" y="653887"/>
                </a:lnTo>
                <a:lnTo>
                  <a:pt x="309711" y="688961"/>
                </a:lnTo>
                <a:cubicBezTo>
                  <a:pt x="314552" y="710741"/>
                  <a:pt x="320060" y="731025"/>
                  <a:pt x="326140" y="749537"/>
                </a:cubicBezTo>
                <a:lnTo>
                  <a:pt x="329232" y="757313"/>
                </a:lnTo>
                <a:lnTo>
                  <a:pt x="390642" y="779717"/>
                </a:lnTo>
                <a:lnTo>
                  <a:pt x="444888" y="785185"/>
                </a:lnTo>
                <a:lnTo>
                  <a:pt x="443997" y="749182"/>
                </a:lnTo>
                <a:cubicBezTo>
                  <a:pt x="443434" y="721399"/>
                  <a:pt x="442948" y="691714"/>
                  <a:pt x="442552" y="660474"/>
                </a:cubicBezTo>
                <a:close/>
                <a:moveTo>
                  <a:pt x="626706" y="471950"/>
                </a:moveTo>
                <a:lnTo>
                  <a:pt x="562234" y="472550"/>
                </a:lnTo>
                <a:lnTo>
                  <a:pt x="472607" y="472820"/>
                </a:lnTo>
                <a:lnTo>
                  <a:pt x="472337" y="562448"/>
                </a:lnTo>
                <a:lnTo>
                  <a:pt x="471960" y="602704"/>
                </a:lnTo>
                <a:lnTo>
                  <a:pt x="575194" y="612273"/>
                </a:lnTo>
                <a:lnTo>
                  <a:pt x="615695" y="625095"/>
                </a:lnTo>
                <a:lnTo>
                  <a:pt x="616714" y="619396"/>
                </a:lnTo>
                <a:close/>
                <a:moveTo>
                  <a:pt x="287270" y="471950"/>
                </a:moveTo>
                <a:lnTo>
                  <a:pt x="297261" y="619395"/>
                </a:lnTo>
                <a:lnTo>
                  <a:pt x="298243" y="624875"/>
                </a:lnTo>
                <a:lnTo>
                  <a:pt x="328342" y="614441"/>
                </a:lnTo>
                <a:lnTo>
                  <a:pt x="442010" y="602277"/>
                </a:lnTo>
                <a:lnTo>
                  <a:pt x="441639" y="562448"/>
                </a:lnTo>
                <a:lnTo>
                  <a:pt x="441369" y="472820"/>
                </a:lnTo>
                <a:lnTo>
                  <a:pt x="351740" y="472550"/>
                </a:lnTo>
                <a:close/>
                <a:moveTo>
                  <a:pt x="784361" y="469316"/>
                </a:moveTo>
                <a:lnTo>
                  <a:pt x="748967" y="470192"/>
                </a:lnTo>
                <a:cubicBezTo>
                  <a:pt x="721185" y="470755"/>
                  <a:pt x="691498" y="471241"/>
                  <a:pt x="660260" y="471637"/>
                </a:cubicBezTo>
                <a:lnTo>
                  <a:pt x="657042" y="471666"/>
                </a:lnTo>
                <a:lnTo>
                  <a:pt x="644617" y="631625"/>
                </a:lnTo>
                <a:lnTo>
                  <a:pt x="644113" y="634092"/>
                </a:lnTo>
                <a:lnTo>
                  <a:pt x="676566" y="644364"/>
                </a:lnTo>
                <a:lnTo>
                  <a:pt x="711360" y="663819"/>
                </a:lnTo>
                <a:lnTo>
                  <a:pt x="729969" y="641262"/>
                </a:lnTo>
                <a:cubicBezTo>
                  <a:pt x="747717" y="614991"/>
                  <a:pt x="761773" y="586021"/>
                  <a:pt x="771392" y="555096"/>
                </a:cubicBezTo>
                <a:close/>
                <a:moveTo>
                  <a:pt x="129614" y="469316"/>
                </a:moveTo>
                <a:lnTo>
                  <a:pt x="142584" y="555096"/>
                </a:lnTo>
                <a:cubicBezTo>
                  <a:pt x="152202" y="586021"/>
                  <a:pt x="166257" y="614991"/>
                  <a:pt x="184006" y="641262"/>
                </a:cubicBezTo>
                <a:lnTo>
                  <a:pt x="202969" y="664243"/>
                </a:lnTo>
                <a:lnTo>
                  <a:pt x="226114" y="649880"/>
                </a:lnTo>
                <a:lnTo>
                  <a:pt x="269982" y="634673"/>
                </a:lnTo>
                <a:lnTo>
                  <a:pt x="269358" y="631625"/>
                </a:lnTo>
                <a:lnTo>
                  <a:pt x="256934" y="471666"/>
                </a:lnTo>
                <a:lnTo>
                  <a:pt x="253714" y="471637"/>
                </a:lnTo>
                <a:cubicBezTo>
                  <a:pt x="222476" y="471241"/>
                  <a:pt x="192789" y="470755"/>
                  <a:pt x="165008" y="470192"/>
                </a:cubicBezTo>
                <a:close/>
                <a:moveTo>
                  <a:pt x="298558" y="289636"/>
                </a:moveTo>
                <a:lnTo>
                  <a:pt x="295229" y="310517"/>
                </a:lnTo>
                <a:lnTo>
                  <a:pt x="287469" y="442451"/>
                </a:lnTo>
                <a:lnTo>
                  <a:pt x="351740" y="441853"/>
                </a:lnTo>
                <a:lnTo>
                  <a:pt x="441391" y="441582"/>
                </a:lnTo>
                <a:lnTo>
                  <a:pt x="441978" y="312121"/>
                </a:lnTo>
                <a:lnTo>
                  <a:pt x="328342" y="299962"/>
                </a:lnTo>
                <a:close/>
                <a:moveTo>
                  <a:pt x="615381" y="289406"/>
                </a:moveTo>
                <a:lnTo>
                  <a:pt x="575194" y="302127"/>
                </a:lnTo>
                <a:lnTo>
                  <a:pt x="471995" y="311694"/>
                </a:lnTo>
                <a:lnTo>
                  <a:pt x="472583" y="441582"/>
                </a:lnTo>
                <a:lnTo>
                  <a:pt x="562234" y="441853"/>
                </a:lnTo>
                <a:lnTo>
                  <a:pt x="626506" y="442451"/>
                </a:lnTo>
                <a:lnTo>
                  <a:pt x="618748" y="310517"/>
                </a:lnTo>
                <a:close/>
                <a:moveTo>
                  <a:pt x="710006" y="251341"/>
                </a:moveTo>
                <a:lnTo>
                  <a:pt x="676566" y="270037"/>
                </a:lnTo>
                <a:lnTo>
                  <a:pt x="643668" y="280452"/>
                </a:lnTo>
                <a:lnTo>
                  <a:pt x="646968" y="298390"/>
                </a:lnTo>
                <a:lnTo>
                  <a:pt x="656721" y="442733"/>
                </a:lnTo>
                <a:lnTo>
                  <a:pt x="660260" y="442766"/>
                </a:lnTo>
                <a:cubicBezTo>
                  <a:pt x="691498" y="443163"/>
                  <a:pt x="721185" y="443647"/>
                  <a:pt x="748967" y="444210"/>
                </a:cubicBezTo>
                <a:lnTo>
                  <a:pt x="785125" y="445106"/>
                </a:lnTo>
                <a:lnTo>
                  <a:pt x="781051" y="398925"/>
                </a:lnTo>
                <a:cubicBezTo>
                  <a:pt x="775137" y="365824"/>
                  <a:pt x="764279" y="334438"/>
                  <a:pt x="749263" y="305557"/>
                </a:cubicBezTo>
                <a:close/>
                <a:moveTo>
                  <a:pt x="204249" y="250953"/>
                </a:moveTo>
                <a:lnTo>
                  <a:pt x="164712" y="305557"/>
                </a:lnTo>
                <a:cubicBezTo>
                  <a:pt x="149698" y="334438"/>
                  <a:pt x="138837" y="365824"/>
                  <a:pt x="132924" y="398925"/>
                </a:cubicBezTo>
                <a:lnTo>
                  <a:pt x="128849" y="445106"/>
                </a:lnTo>
                <a:lnTo>
                  <a:pt x="165008" y="444210"/>
                </a:lnTo>
                <a:cubicBezTo>
                  <a:pt x="192789" y="443647"/>
                  <a:pt x="222476" y="443163"/>
                  <a:pt x="253714" y="442766"/>
                </a:cubicBezTo>
                <a:lnTo>
                  <a:pt x="257254" y="442733"/>
                </a:lnTo>
                <a:lnTo>
                  <a:pt x="267008" y="298390"/>
                </a:lnTo>
                <a:lnTo>
                  <a:pt x="270413" y="279880"/>
                </a:lnTo>
                <a:lnTo>
                  <a:pt x="226114" y="264522"/>
                </a:lnTo>
                <a:close/>
                <a:moveTo>
                  <a:pt x="618293" y="170695"/>
                </a:moveTo>
                <a:lnTo>
                  <a:pt x="633709" y="226304"/>
                </a:lnTo>
                <a:lnTo>
                  <a:pt x="638562" y="252693"/>
                </a:lnTo>
                <a:lnTo>
                  <a:pt x="655210" y="247979"/>
                </a:lnTo>
                <a:cubicBezTo>
                  <a:pt x="668494" y="242458"/>
                  <a:pt x="680678" y="236387"/>
                  <a:pt x="691583" y="229835"/>
                </a:cubicBezTo>
                <a:lnTo>
                  <a:pt x="693447" y="228471"/>
                </a:lnTo>
                <a:lnTo>
                  <a:pt x="692546" y="227226"/>
                </a:lnTo>
                <a:close/>
                <a:moveTo>
                  <a:pt x="295682" y="170694"/>
                </a:moveTo>
                <a:lnTo>
                  <a:pt x="221429" y="227226"/>
                </a:lnTo>
                <a:lnTo>
                  <a:pt x="220789" y="228109"/>
                </a:lnTo>
                <a:lnTo>
                  <a:pt x="247811" y="243186"/>
                </a:lnTo>
                <a:lnTo>
                  <a:pt x="275571" y="251834"/>
                </a:lnTo>
                <a:lnTo>
                  <a:pt x="280267" y="226304"/>
                </a:lnTo>
                <a:close/>
                <a:moveTo>
                  <a:pt x="469086" y="129215"/>
                </a:moveTo>
                <a:lnTo>
                  <a:pt x="469979" y="165222"/>
                </a:lnTo>
                <a:lnTo>
                  <a:pt x="471657" y="281556"/>
                </a:lnTo>
                <a:lnTo>
                  <a:pt x="563726" y="273886"/>
                </a:lnTo>
                <a:lnTo>
                  <a:pt x="610782" y="260560"/>
                </a:lnTo>
                <a:lnTo>
                  <a:pt x="608132" y="243937"/>
                </a:lnTo>
                <a:cubicBezTo>
                  <a:pt x="603971" y="222876"/>
                  <a:pt x="599206" y="203023"/>
                  <a:pt x="593909" y="184614"/>
                </a:cubicBezTo>
                <a:lnTo>
                  <a:pt x="584479" y="157202"/>
                </a:lnTo>
                <a:lnTo>
                  <a:pt x="523334" y="134683"/>
                </a:lnTo>
                <a:close/>
                <a:moveTo>
                  <a:pt x="444888" y="129215"/>
                </a:moveTo>
                <a:lnTo>
                  <a:pt x="390642" y="134683"/>
                </a:lnTo>
                <a:lnTo>
                  <a:pt x="329498" y="157202"/>
                </a:lnTo>
                <a:lnTo>
                  <a:pt x="320067" y="184614"/>
                </a:lnTo>
                <a:cubicBezTo>
                  <a:pt x="314769" y="203023"/>
                  <a:pt x="310006" y="222874"/>
                  <a:pt x="305843" y="243937"/>
                </a:cubicBezTo>
                <a:lnTo>
                  <a:pt x="303211" y="260445"/>
                </a:lnTo>
                <a:lnTo>
                  <a:pt x="340573" y="272085"/>
                </a:lnTo>
                <a:lnTo>
                  <a:pt x="442314" y="281840"/>
                </a:lnTo>
                <a:lnTo>
                  <a:pt x="443997" y="165222"/>
                </a:ln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6565A"/>
              </a:solidFill>
              <a:effectLst/>
              <a:uLnTx/>
              <a:uFillTx/>
              <a:latin typeface="Arial" panose="020B0604020202020204"/>
              <a:ea typeface="Segoe UI" pitchFamily="34" charset="0"/>
              <a:cs typeface="Segoe UI"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WHERE WE ARE - </a:t>
            </a:r>
            <a:r>
              <a:rPr lang="en" sz="2400" dirty="0">
                <a:highlight>
                  <a:schemeClr val="accent2"/>
                </a:highlight>
              </a:rPr>
              <a:t>4,000 EMPLOYEES</a:t>
            </a:r>
            <a:endParaRPr sz="2400" dirty="0">
              <a:highlight>
                <a:schemeClr val="accent2"/>
              </a:highlight>
            </a:endParaRPr>
          </a:p>
        </p:txBody>
      </p:sp>
      <p:pic>
        <p:nvPicPr>
          <p:cNvPr id="5" name="Picture 4">
            <a:extLst>
              <a:ext uri="{FF2B5EF4-FFF2-40B4-BE49-F238E27FC236}">
                <a16:creationId xmlns:a16="http://schemas.microsoft.com/office/drawing/2014/main" id="{AEF7011F-E280-42BE-94AD-C1F8BAFD6144}"/>
              </a:ext>
            </a:extLst>
          </p:cNvPr>
          <p:cNvPicPr>
            <a:picLocks noChangeAspect="1"/>
          </p:cNvPicPr>
          <p:nvPr/>
        </p:nvPicPr>
        <p:blipFill>
          <a:blip r:embed="rId3"/>
          <a:stretch>
            <a:fillRect/>
          </a:stretch>
        </p:blipFill>
        <p:spPr>
          <a:xfrm>
            <a:off x="487500" y="1252611"/>
            <a:ext cx="8313600" cy="3596218"/>
          </a:xfrm>
          <a:prstGeom prst="rect">
            <a:avLst/>
          </a:prstGeom>
        </p:spPr>
      </p:pic>
    </p:spTree>
  </p:cSld>
  <p:clrMapOvr>
    <a:masterClrMapping/>
  </p:clrMapOvr>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1451</Words>
  <Application>Microsoft Office PowerPoint</Application>
  <PresentationFormat>On-screen Show (16:9)</PresentationFormat>
  <Paragraphs>136</Paragraphs>
  <Slides>18</Slides>
  <Notes>18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Krona One</vt:lpstr>
      <vt:lpstr>Miriam Libre</vt:lpstr>
      <vt:lpstr>Wingdings</vt:lpstr>
      <vt:lpstr>Calibri</vt:lpstr>
      <vt:lpstr>Roboto Condensed Light</vt:lpstr>
      <vt:lpstr>Blue Grid Interface &amp; Sticky Notes Company Profile by Slidesgo</vt:lpstr>
      <vt:lpstr>WELCOME TO  HYLAND!</vt:lpstr>
      <vt:lpstr>TABLE OF CONTENTS</vt:lpstr>
      <vt:lpstr>WHAT WE DO</vt:lpstr>
      <vt:lpstr>What We Do</vt:lpstr>
      <vt:lpstr>PowerPoint Presentation</vt:lpstr>
      <vt:lpstr>ABOUT HYLAND</vt:lpstr>
      <vt:lpstr>PowerPoint Presentation</vt:lpstr>
      <vt:lpstr>ABOUT HYLAND</vt:lpstr>
      <vt:lpstr>WHERE WE ARE - 4,000 EMPLOYEES</vt:lpstr>
      <vt:lpstr>WHO WE ARE</vt:lpstr>
      <vt:lpstr>CULTURE</vt:lpstr>
      <vt:lpstr>PowerPoint Presentation</vt:lpstr>
      <vt:lpstr>HOW DO YOU FIT IN?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GRID INTERFACE &amp; STICKY NOTES COMPANY PROFILE</dc:title>
  <dc:creator>Marissa Dilisio</dc:creator>
  <cp:lastModifiedBy>Marissa Dilisio</cp:lastModifiedBy>
  <cp:revision>7</cp:revision>
  <dcterms:modified xsi:type="dcterms:W3CDTF">2021-11-17T17:12:46Z</dcterms:modified>
</cp:coreProperties>
</file>